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0" r:id="rId3"/>
    <p:sldId id="258" r:id="rId4"/>
    <p:sldId id="261" r:id="rId5"/>
    <p:sldId id="262" r:id="rId6"/>
    <p:sldId id="265" r:id="rId7"/>
    <p:sldId id="263" r:id="rId8"/>
    <p:sldId id="264" r:id="rId9"/>
    <p:sldId id="266" r:id="rId10"/>
    <p:sldId id="268" r:id="rId11"/>
    <p:sldId id="269" r:id="rId12"/>
    <p:sldId id="267" r:id="rId13"/>
    <p:sldId id="270" r:id="rId14"/>
    <p:sldId id="271" r:id="rId15"/>
    <p:sldId id="272" r:id="rId16"/>
    <p:sldId id="274" r:id="rId17"/>
    <p:sldId id="273" r:id="rId18"/>
    <p:sldId id="275" r:id="rId19"/>
    <p:sldId id="276" r:id="rId20"/>
    <p:sldId id="277" r:id="rId21"/>
    <p:sldId id="278" r:id="rId22"/>
    <p:sldId id="279" r:id="rId23"/>
    <p:sldId id="300" r:id="rId24"/>
    <p:sldId id="301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81" r:id="rId35"/>
    <p:sldId id="259" r:id="rId36"/>
    <p:sldId id="291" r:id="rId37"/>
    <p:sldId id="292" r:id="rId38"/>
    <p:sldId id="293" r:id="rId39"/>
    <p:sldId id="295" r:id="rId40"/>
    <p:sldId id="296" r:id="rId41"/>
    <p:sldId id="297" r:id="rId42"/>
    <p:sldId id="298" r:id="rId43"/>
    <p:sldId id="299" r:id="rId44"/>
    <p:sldId id="28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60" d="100"/>
          <a:sy n="60" d="100"/>
        </p:scale>
        <p:origin x="523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841452-DBA5-4D74-8754-18A489CA1C99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F08D82EB-76B4-407B-9ECB-21416CE00890}">
      <dgm:prSet phldrT="[Text]" custT="1"/>
      <dgm:spPr/>
      <dgm:t>
        <a:bodyPr/>
        <a:lstStyle/>
        <a:p>
          <a:r>
            <a:rPr lang="en-US" sz="1600" b="1" dirty="0" smtClean="0"/>
            <a:t>Raw Reads</a:t>
          </a:r>
          <a:endParaRPr lang="en-US" sz="1600" b="1" dirty="0"/>
        </a:p>
      </dgm:t>
    </dgm:pt>
    <dgm:pt modelId="{DD1648A7-DEE2-4673-A4A0-8EE3013B22DA}" type="parTrans" cxnId="{AA02BEEC-1435-46AD-8585-470418E0EADE}">
      <dgm:prSet/>
      <dgm:spPr/>
      <dgm:t>
        <a:bodyPr/>
        <a:lstStyle/>
        <a:p>
          <a:endParaRPr lang="en-US" sz="1600" b="1"/>
        </a:p>
      </dgm:t>
    </dgm:pt>
    <dgm:pt modelId="{D9044968-A539-44A2-BA47-971881F9269F}" type="sibTrans" cxnId="{AA02BEEC-1435-46AD-8585-470418E0EADE}">
      <dgm:prSet/>
      <dgm:spPr/>
      <dgm:t>
        <a:bodyPr/>
        <a:lstStyle/>
        <a:p>
          <a:endParaRPr lang="en-US" sz="1600" b="1"/>
        </a:p>
      </dgm:t>
    </dgm:pt>
    <dgm:pt modelId="{9450F862-A3D0-4874-A929-572CE2C3DE03}">
      <dgm:prSet phldrT="[Text]" custT="1"/>
      <dgm:spPr/>
      <dgm:t>
        <a:bodyPr/>
        <a:lstStyle/>
        <a:p>
          <a:r>
            <a:rPr lang="en-US" sz="1600" b="1" dirty="0" smtClean="0"/>
            <a:t>Trim Reads</a:t>
          </a:r>
          <a:endParaRPr lang="en-US" sz="1600" b="1" dirty="0"/>
        </a:p>
      </dgm:t>
    </dgm:pt>
    <dgm:pt modelId="{A22435C9-8386-4A8F-B0E1-94AD3D8527D5}" type="parTrans" cxnId="{6DBD8164-91EF-447D-8B77-6DE4BEFCA60F}">
      <dgm:prSet/>
      <dgm:spPr/>
      <dgm:t>
        <a:bodyPr/>
        <a:lstStyle/>
        <a:p>
          <a:endParaRPr lang="en-US" sz="1600" b="1"/>
        </a:p>
      </dgm:t>
    </dgm:pt>
    <dgm:pt modelId="{28B4D0BE-CF09-4213-B7FA-EE32ACE2CFDA}" type="sibTrans" cxnId="{6DBD8164-91EF-447D-8B77-6DE4BEFCA60F}">
      <dgm:prSet/>
      <dgm:spPr/>
      <dgm:t>
        <a:bodyPr/>
        <a:lstStyle/>
        <a:p>
          <a:endParaRPr lang="en-US" sz="1600" b="1"/>
        </a:p>
      </dgm:t>
    </dgm:pt>
    <dgm:pt modelId="{45701FB2-EAE8-460D-8A2C-1313EB2ECAB8}">
      <dgm:prSet phldrT="[Text]" custT="1"/>
      <dgm:spPr/>
      <dgm:t>
        <a:bodyPr/>
        <a:lstStyle/>
        <a:p>
          <a:r>
            <a:rPr lang="en-US" sz="1600" b="1" dirty="0" smtClean="0"/>
            <a:t>Optional: </a:t>
          </a:r>
          <a:r>
            <a:rPr lang="en-US" sz="1400" b="1" dirty="0" smtClean="0"/>
            <a:t>Transcriptome Reconstruction</a:t>
          </a:r>
          <a:endParaRPr lang="en-US" sz="1400" b="1" dirty="0"/>
        </a:p>
      </dgm:t>
    </dgm:pt>
    <dgm:pt modelId="{1357A1D5-C862-4B37-B8F1-0C8B170AE36A}" type="parTrans" cxnId="{F0C541E7-DB0F-4D2D-B2EE-4F897CFD8317}">
      <dgm:prSet/>
      <dgm:spPr/>
      <dgm:t>
        <a:bodyPr/>
        <a:lstStyle/>
        <a:p>
          <a:endParaRPr lang="en-US" sz="1600" b="1"/>
        </a:p>
      </dgm:t>
    </dgm:pt>
    <dgm:pt modelId="{8F4F4B17-6A1C-4D37-957C-FBEB66746A2F}" type="sibTrans" cxnId="{F0C541E7-DB0F-4D2D-B2EE-4F897CFD8317}">
      <dgm:prSet/>
      <dgm:spPr/>
      <dgm:t>
        <a:bodyPr/>
        <a:lstStyle/>
        <a:p>
          <a:endParaRPr lang="en-US" sz="1600" b="1"/>
        </a:p>
      </dgm:t>
    </dgm:pt>
    <dgm:pt modelId="{A75AADDD-1498-4AEB-8C2E-BF3A415E7ADB}">
      <dgm:prSet phldrT="[Text]" custT="1"/>
      <dgm:spPr/>
      <dgm:t>
        <a:bodyPr/>
        <a:lstStyle/>
        <a:p>
          <a:r>
            <a:rPr lang="en-US" sz="1600" b="1" dirty="0" smtClean="0"/>
            <a:t>Quantitate</a:t>
          </a:r>
        </a:p>
      </dgm:t>
    </dgm:pt>
    <dgm:pt modelId="{76A6A633-6326-45E8-858D-1BA58F624862}" type="parTrans" cxnId="{1C53BC44-AFDD-4B56-9E87-E66B651B9B4A}">
      <dgm:prSet/>
      <dgm:spPr/>
      <dgm:t>
        <a:bodyPr/>
        <a:lstStyle/>
        <a:p>
          <a:endParaRPr lang="en-US" sz="1600" b="1"/>
        </a:p>
      </dgm:t>
    </dgm:pt>
    <dgm:pt modelId="{624B9764-6099-4E74-867A-B051EFA6A939}" type="sibTrans" cxnId="{1C53BC44-AFDD-4B56-9E87-E66B651B9B4A}">
      <dgm:prSet/>
      <dgm:spPr/>
      <dgm:t>
        <a:bodyPr/>
        <a:lstStyle/>
        <a:p>
          <a:endParaRPr lang="en-US" sz="1600" b="1"/>
        </a:p>
      </dgm:t>
    </dgm:pt>
    <dgm:pt modelId="{F38C4CC0-6009-4809-AC58-38AF3177B821}">
      <dgm:prSet phldrT="[Text]" custT="1"/>
      <dgm:spPr/>
      <dgm:t>
        <a:bodyPr/>
        <a:lstStyle/>
        <a:p>
          <a:r>
            <a:rPr lang="en-US" sz="1600" b="1" dirty="0" smtClean="0"/>
            <a:t>Genome Alignment</a:t>
          </a:r>
          <a:endParaRPr lang="en-US" sz="1600" b="1" dirty="0"/>
        </a:p>
      </dgm:t>
    </dgm:pt>
    <dgm:pt modelId="{2A4E755D-ABD7-40ED-B5A7-78BEF1DA30F2}" type="parTrans" cxnId="{5A75F3EB-EF91-4641-81DF-C8A83E341B05}">
      <dgm:prSet/>
      <dgm:spPr/>
      <dgm:t>
        <a:bodyPr/>
        <a:lstStyle/>
        <a:p>
          <a:endParaRPr lang="en-US" sz="1600"/>
        </a:p>
      </dgm:t>
    </dgm:pt>
    <dgm:pt modelId="{B033A6D9-012C-4E78-854A-B47E49CC9080}" type="sibTrans" cxnId="{5A75F3EB-EF91-4641-81DF-C8A83E341B05}">
      <dgm:prSet/>
      <dgm:spPr/>
      <dgm:t>
        <a:bodyPr/>
        <a:lstStyle/>
        <a:p>
          <a:endParaRPr lang="en-US" sz="1600"/>
        </a:p>
      </dgm:t>
    </dgm:pt>
    <dgm:pt modelId="{0DFD08E1-BF5E-4CC6-9FA3-8E9B1747FC62}" type="pres">
      <dgm:prSet presAssocID="{7F841452-DBA5-4D74-8754-18A489CA1C99}" presName="CompostProcess" presStyleCnt="0">
        <dgm:presLayoutVars>
          <dgm:dir/>
          <dgm:resizeHandles val="exact"/>
        </dgm:presLayoutVars>
      </dgm:prSet>
      <dgm:spPr/>
    </dgm:pt>
    <dgm:pt modelId="{701287D9-7248-4375-8093-399C8FD9A5B8}" type="pres">
      <dgm:prSet presAssocID="{7F841452-DBA5-4D74-8754-18A489CA1C99}" presName="arrow" presStyleLbl="bgShp" presStyleIdx="0" presStyleCnt="1" custLinFactNeighborX="-1564" custLinFactNeighborY="-654"/>
      <dgm:spPr/>
    </dgm:pt>
    <dgm:pt modelId="{13ABB4A5-A67D-4CBC-961C-18102018E8E3}" type="pres">
      <dgm:prSet presAssocID="{7F841452-DBA5-4D74-8754-18A489CA1C99}" presName="linearProcess" presStyleCnt="0"/>
      <dgm:spPr/>
    </dgm:pt>
    <dgm:pt modelId="{83620CE6-4C34-41F1-94A8-3AA4A6E822E1}" type="pres">
      <dgm:prSet presAssocID="{F08D82EB-76B4-407B-9ECB-21416CE00890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8FAC2C-3C5C-4715-BAE0-B582F40C6A8E}" type="pres">
      <dgm:prSet presAssocID="{D9044968-A539-44A2-BA47-971881F9269F}" presName="sibTrans" presStyleCnt="0"/>
      <dgm:spPr/>
    </dgm:pt>
    <dgm:pt modelId="{D1BEE3BE-B607-4DC2-8AF5-AAAF1CC0D95B}" type="pres">
      <dgm:prSet presAssocID="{9450F862-A3D0-4874-A929-572CE2C3DE03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FF202-BDC1-44FA-B9AC-BA9299DC8667}" type="pres">
      <dgm:prSet presAssocID="{28B4D0BE-CF09-4213-B7FA-EE32ACE2CFDA}" presName="sibTrans" presStyleCnt="0"/>
      <dgm:spPr/>
    </dgm:pt>
    <dgm:pt modelId="{091E2E93-3CB3-45A3-9AE0-A87BDBAF3568}" type="pres">
      <dgm:prSet presAssocID="{F38C4CC0-6009-4809-AC58-38AF3177B821}" presName="textNode" presStyleLbl="node1" presStyleIdx="2" presStyleCnt="5" custLinFactNeighborX="-78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014578-8268-4CD8-9299-794C7AB633C4}" type="pres">
      <dgm:prSet presAssocID="{B033A6D9-012C-4E78-854A-B47E49CC9080}" presName="sibTrans" presStyleCnt="0"/>
      <dgm:spPr/>
    </dgm:pt>
    <dgm:pt modelId="{D628EA27-3E58-4310-B790-FE44825974DF}" type="pres">
      <dgm:prSet presAssocID="{45701FB2-EAE8-460D-8A2C-1313EB2ECAB8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F547D-2AEA-4A15-9310-2C99E3D26803}" type="pres">
      <dgm:prSet presAssocID="{8F4F4B17-6A1C-4D37-957C-FBEB66746A2F}" presName="sibTrans" presStyleCnt="0"/>
      <dgm:spPr/>
    </dgm:pt>
    <dgm:pt modelId="{F42A9E6B-343B-424A-9D1E-9015B7D86B22}" type="pres">
      <dgm:prSet presAssocID="{A75AADDD-1498-4AEB-8C2E-BF3A415E7ADB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75F3EB-EF91-4641-81DF-C8A83E341B05}" srcId="{7F841452-DBA5-4D74-8754-18A489CA1C99}" destId="{F38C4CC0-6009-4809-AC58-38AF3177B821}" srcOrd="2" destOrd="0" parTransId="{2A4E755D-ABD7-40ED-B5A7-78BEF1DA30F2}" sibTransId="{B033A6D9-012C-4E78-854A-B47E49CC9080}"/>
    <dgm:cxn modelId="{1C53BC44-AFDD-4B56-9E87-E66B651B9B4A}" srcId="{7F841452-DBA5-4D74-8754-18A489CA1C99}" destId="{A75AADDD-1498-4AEB-8C2E-BF3A415E7ADB}" srcOrd="4" destOrd="0" parTransId="{76A6A633-6326-45E8-858D-1BA58F624862}" sibTransId="{624B9764-6099-4E74-867A-B051EFA6A939}"/>
    <dgm:cxn modelId="{F0C541E7-DB0F-4D2D-B2EE-4F897CFD8317}" srcId="{7F841452-DBA5-4D74-8754-18A489CA1C99}" destId="{45701FB2-EAE8-460D-8A2C-1313EB2ECAB8}" srcOrd="3" destOrd="0" parTransId="{1357A1D5-C862-4B37-B8F1-0C8B170AE36A}" sibTransId="{8F4F4B17-6A1C-4D37-957C-FBEB66746A2F}"/>
    <dgm:cxn modelId="{1FFF759A-F474-44B7-AA56-01831C4F2E4E}" type="presOf" srcId="{7F841452-DBA5-4D74-8754-18A489CA1C99}" destId="{0DFD08E1-BF5E-4CC6-9FA3-8E9B1747FC62}" srcOrd="0" destOrd="0" presId="urn:microsoft.com/office/officeart/2005/8/layout/hProcess9"/>
    <dgm:cxn modelId="{AF966803-88E8-4119-B9AD-4F800EF25280}" type="presOf" srcId="{F08D82EB-76B4-407B-9ECB-21416CE00890}" destId="{83620CE6-4C34-41F1-94A8-3AA4A6E822E1}" srcOrd="0" destOrd="0" presId="urn:microsoft.com/office/officeart/2005/8/layout/hProcess9"/>
    <dgm:cxn modelId="{6DBD8164-91EF-447D-8B77-6DE4BEFCA60F}" srcId="{7F841452-DBA5-4D74-8754-18A489CA1C99}" destId="{9450F862-A3D0-4874-A929-572CE2C3DE03}" srcOrd="1" destOrd="0" parTransId="{A22435C9-8386-4A8F-B0E1-94AD3D8527D5}" sibTransId="{28B4D0BE-CF09-4213-B7FA-EE32ACE2CFDA}"/>
    <dgm:cxn modelId="{82AAF7D0-CC73-472F-8D16-2CDC3CA836F1}" type="presOf" srcId="{A75AADDD-1498-4AEB-8C2E-BF3A415E7ADB}" destId="{F42A9E6B-343B-424A-9D1E-9015B7D86B22}" srcOrd="0" destOrd="0" presId="urn:microsoft.com/office/officeart/2005/8/layout/hProcess9"/>
    <dgm:cxn modelId="{70E1AE37-DC54-4601-958E-5FF13A37965D}" type="presOf" srcId="{45701FB2-EAE8-460D-8A2C-1313EB2ECAB8}" destId="{D628EA27-3E58-4310-B790-FE44825974DF}" srcOrd="0" destOrd="0" presId="urn:microsoft.com/office/officeart/2005/8/layout/hProcess9"/>
    <dgm:cxn modelId="{27AF684F-A772-4BA6-BEF7-6248FC7F42A5}" type="presOf" srcId="{F38C4CC0-6009-4809-AC58-38AF3177B821}" destId="{091E2E93-3CB3-45A3-9AE0-A87BDBAF3568}" srcOrd="0" destOrd="0" presId="urn:microsoft.com/office/officeart/2005/8/layout/hProcess9"/>
    <dgm:cxn modelId="{124DC2FC-83DF-46F6-AE85-DFE2DC512840}" type="presOf" srcId="{9450F862-A3D0-4874-A929-572CE2C3DE03}" destId="{D1BEE3BE-B607-4DC2-8AF5-AAAF1CC0D95B}" srcOrd="0" destOrd="0" presId="urn:microsoft.com/office/officeart/2005/8/layout/hProcess9"/>
    <dgm:cxn modelId="{AA02BEEC-1435-46AD-8585-470418E0EADE}" srcId="{7F841452-DBA5-4D74-8754-18A489CA1C99}" destId="{F08D82EB-76B4-407B-9ECB-21416CE00890}" srcOrd="0" destOrd="0" parTransId="{DD1648A7-DEE2-4673-A4A0-8EE3013B22DA}" sibTransId="{D9044968-A539-44A2-BA47-971881F9269F}"/>
    <dgm:cxn modelId="{AF9207E5-6AD8-4EF3-AB0A-8174C347ECCC}" type="presParOf" srcId="{0DFD08E1-BF5E-4CC6-9FA3-8E9B1747FC62}" destId="{701287D9-7248-4375-8093-399C8FD9A5B8}" srcOrd="0" destOrd="0" presId="urn:microsoft.com/office/officeart/2005/8/layout/hProcess9"/>
    <dgm:cxn modelId="{3F477177-4F77-41EA-909C-D57DA783EAD0}" type="presParOf" srcId="{0DFD08E1-BF5E-4CC6-9FA3-8E9B1747FC62}" destId="{13ABB4A5-A67D-4CBC-961C-18102018E8E3}" srcOrd="1" destOrd="0" presId="urn:microsoft.com/office/officeart/2005/8/layout/hProcess9"/>
    <dgm:cxn modelId="{BBA0E678-FCC9-43D0-80A3-BD8A6557F5B5}" type="presParOf" srcId="{13ABB4A5-A67D-4CBC-961C-18102018E8E3}" destId="{83620CE6-4C34-41F1-94A8-3AA4A6E822E1}" srcOrd="0" destOrd="0" presId="urn:microsoft.com/office/officeart/2005/8/layout/hProcess9"/>
    <dgm:cxn modelId="{B1812970-48C1-4367-9D95-2E07DDCD150E}" type="presParOf" srcId="{13ABB4A5-A67D-4CBC-961C-18102018E8E3}" destId="{918FAC2C-3C5C-4715-BAE0-B582F40C6A8E}" srcOrd="1" destOrd="0" presId="urn:microsoft.com/office/officeart/2005/8/layout/hProcess9"/>
    <dgm:cxn modelId="{1DF1DFC3-56E1-41CD-8B97-AD4919D37C34}" type="presParOf" srcId="{13ABB4A5-A67D-4CBC-961C-18102018E8E3}" destId="{D1BEE3BE-B607-4DC2-8AF5-AAAF1CC0D95B}" srcOrd="2" destOrd="0" presId="urn:microsoft.com/office/officeart/2005/8/layout/hProcess9"/>
    <dgm:cxn modelId="{B03700BB-20A5-4EED-A991-168B687091E3}" type="presParOf" srcId="{13ABB4A5-A67D-4CBC-961C-18102018E8E3}" destId="{2AFFF202-BDC1-44FA-B9AC-BA9299DC8667}" srcOrd="3" destOrd="0" presId="urn:microsoft.com/office/officeart/2005/8/layout/hProcess9"/>
    <dgm:cxn modelId="{38690191-2731-4CDA-96E4-B14132DA5265}" type="presParOf" srcId="{13ABB4A5-A67D-4CBC-961C-18102018E8E3}" destId="{091E2E93-3CB3-45A3-9AE0-A87BDBAF3568}" srcOrd="4" destOrd="0" presId="urn:microsoft.com/office/officeart/2005/8/layout/hProcess9"/>
    <dgm:cxn modelId="{7E02302F-16F5-4E9A-A942-DB32ED666651}" type="presParOf" srcId="{13ABB4A5-A67D-4CBC-961C-18102018E8E3}" destId="{EE014578-8268-4CD8-9299-794C7AB633C4}" srcOrd="5" destOrd="0" presId="urn:microsoft.com/office/officeart/2005/8/layout/hProcess9"/>
    <dgm:cxn modelId="{9778F9D6-4110-4A41-96F7-3B0634CDCF0E}" type="presParOf" srcId="{13ABB4A5-A67D-4CBC-961C-18102018E8E3}" destId="{D628EA27-3E58-4310-B790-FE44825974DF}" srcOrd="6" destOrd="0" presId="urn:microsoft.com/office/officeart/2005/8/layout/hProcess9"/>
    <dgm:cxn modelId="{896AF062-22AB-4641-8FB3-EE12E9C33166}" type="presParOf" srcId="{13ABB4A5-A67D-4CBC-961C-18102018E8E3}" destId="{4EFF547D-2AEA-4A15-9310-2C99E3D26803}" srcOrd="7" destOrd="0" presId="urn:microsoft.com/office/officeart/2005/8/layout/hProcess9"/>
    <dgm:cxn modelId="{F45219B2-C36C-45AF-992C-4C77F8499AB3}" type="presParOf" srcId="{13ABB4A5-A67D-4CBC-961C-18102018E8E3}" destId="{F42A9E6B-343B-424A-9D1E-9015B7D86B22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287D9-7248-4375-8093-399C8FD9A5B8}">
      <dsp:nvSpPr>
        <dsp:cNvPr id="0" name=""/>
        <dsp:cNvSpPr/>
      </dsp:nvSpPr>
      <dsp:spPr>
        <a:xfrm>
          <a:off x="491614" y="0"/>
          <a:ext cx="6771992" cy="4291342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20CE6-4C34-41F1-94A8-3AA4A6E822E1}">
      <dsp:nvSpPr>
        <dsp:cNvPr id="0" name=""/>
        <dsp:cNvSpPr/>
      </dsp:nvSpPr>
      <dsp:spPr>
        <a:xfrm>
          <a:off x="2334" y="1287402"/>
          <a:ext cx="1405126" cy="171653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Raw Reads</a:t>
          </a:r>
          <a:endParaRPr lang="en-US" sz="1600" b="1" kern="1200" dirty="0"/>
        </a:p>
      </dsp:txBody>
      <dsp:txXfrm>
        <a:off x="70927" y="1355995"/>
        <a:ext cx="1267940" cy="1579350"/>
      </dsp:txXfrm>
    </dsp:sp>
    <dsp:sp modelId="{D1BEE3BE-B607-4DC2-8AF5-AAAF1CC0D95B}">
      <dsp:nvSpPr>
        <dsp:cNvPr id="0" name=""/>
        <dsp:cNvSpPr/>
      </dsp:nvSpPr>
      <dsp:spPr>
        <a:xfrm>
          <a:off x="1641647" y="1287402"/>
          <a:ext cx="1405126" cy="1716536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Trim Reads</a:t>
          </a:r>
          <a:endParaRPr lang="en-US" sz="1600" b="1" kern="1200" dirty="0"/>
        </a:p>
      </dsp:txBody>
      <dsp:txXfrm>
        <a:off x="1710240" y="1355995"/>
        <a:ext cx="1267940" cy="1579350"/>
      </dsp:txXfrm>
    </dsp:sp>
    <dsp:sp modelId="{091E2E93-3CB3-45A3-9AE0-A87BDBAF3568}">
      <dsp:nvSpPr>
        <dsp:cNvPr id="0" name=""/>
        <dsp:cNvSpPr/>
      </dsp:nvSpPr>
      <dsp:spPr>
        <a:xfrm>
          <a:off x="3262479" y="1287402"/>
          <a:ext cx="1405126" cy="1716536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Genome Alignment</a:t>
          </a:r>
          <a:endParaRPr lang="en-US" sz="1600" b="1" kern="1200" dirty="0"/>
        </a:p>
      </dsp:txBody>
      <dsp:txXfrm>
        <a:off x="3331072" y="1355995"/>
        <a:ext cx="1267940" cy="1579350"/>
      </dsp:txXfrm>
    </dsp:sp>
    <dsp:sp modelId="{D628EA27-3E58-4310-B790-FE44825974DF}">
      <dsp:nvSpPr>
        <dsp:cNvPr id="0" name=""/>
        <dsp:cNvSpPr/>
      </dsp:nvSpPr>
      <dsp:spPr>
        <a:xfrm>
          <a:off x="4920275" y="1287402"/>
          <a:ext cx="1405126" cy="1716536"/>
        </a:xfrm>
        <a:prstGeom prst="round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Optional: </a:t>
          </a:r>
          <a:r>
            <a:rPr lang="en-US" sz="1400" b="1" kern="1200" dirty="0" smtClean="0"/>
            <a:t>Transcriptome Reconstruction</a:t>
          </a:r>
          <a:endParaRPr lang="en-US" sz="1400" b="1" kern="1200" dirty="0"/>
        </a:p>
      </dsp:txBody>
      <dsp:txXfrm>
        <a:off x="4988868" y="1355995"/>
        <a:ext cx="1267940" cy="1579350"/>
      </dsp:txXfrm>
    </dsp:sp>
    <dsp:sp modelId="{F42A9E6B-343B-424A-9D1E-9015B7D86B22}">
      <dsp:nvSpPr>
        <dsp:cNvPr id="0" name=""/>
        <dsp:cNvSpPr/>
      </dsp:nvSpPr>
      <dsp:spPr>
        <a:xfrm>
          <a:off x="6559589" y="1287402"/>
          <a:ext cx="1405126" cy="1716536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Quantitate</a:t>
          </a:r>
        </a:p>
      </dsp:txBody>
      <dsp:txXfrm>
        <a:off x="6628182" y="1355995"/>
        <a:ext cx="1267940" cy="1579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2102C-2D2C-450A-A743-2BC0BC7EBE9E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9F928-DD57-4D51-8C3E-C456D757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6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9F928-DD57-4D51-8C3E-C456D75756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9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04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25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9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4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91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83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82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65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0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1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33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0047F-B8D4-4984-835A-32873AD75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4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Data Analysis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Lauren Vanderlinden</a:t>
            </a:r>
          </a:p>
          <a:p>
            <a:r>
              <a:rPr lang="en-US" dirty="0"/>
              <a:t>BIOS 6660</a:t>
            </a:r>
          </a:p>
          <a:p>
            <a:r>
              <a:rPr lang="en-US" dirty="0"/>
              <a:t>Spring 2019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40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Data- Density Plots Example 1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1875" t="30815" r="22958" b="42667"/>
          <a:stretch/>
        </p:blipFill>
        <p:spPr>
          <a:xfrm>
            <a:off x="406241" y="2395060"/>
            <a:ext cx="11855492" cy="32056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125" y="2009775"/>
            <a:ext cx="222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ibrary(</a:t>
            </a:r>
            <a:r>
              <a:rPr lang="en-US" dirty="0" err="1" smtClean="0"/>
              <a:t>RColorBrewer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2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Data- Density Plots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1850" y="2600325"/>
            <a:ext cx="3867150" cy="3576638"/>
          </a:xfrm>
        </p:spPr>
        <p:txBody>
          <a:bodyPr/>
          <a:lstStyle/>
          <a:p>
            <a:r>
              <a:rPr lang="en-US" dirty="0" smtClean="0"/>
              <a:t>Still have a somewhat same shape</a:t>
            </a:r>
          </a:p>
          <a:p>
            <a:r>
              <a:rPr lang="en-US" dirty="0" smtClean="0"/>
              <a:t>Harsher feature selection on DABG calls</a:t>
            </a:r>
          </a:p>
          <a:p>
            <a:r>
              <a:rPr lang="en-US" dirty="0" smtClean="0"/>
              <a:t>Smaller spike near 0</a:t>
            </a:r>
          </a:p>
          <a:p>
            <a:r>
              <a:rPr lang="en-US" dirty="0" smtClean="0"/>
              <a:t>Larger hump later 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9896" t="33796" r="37969" b="15834"/>
          <a:stretch/>
        </p:blipFill>
        <p:spPr>
          <a:xfrm>
            <a:off x="1514475" y="2519249"/>
            <a:ext cx="5248275" cy="3529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2187" t="81574" r="23178" b="8426"/>
          <a:stretch/>
        </p:blipFill>
        <p:spPr>
          <a:xfrm>
            <a:off x="885825" y="1390650"/>
            <a:ext cx="99917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4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 – </a:t>
            </a:r>
            <a:r>
              <a:rPr lang="en-US" dirty="0" err="1" smtClean="0"/>
              <a:t>Dendrogram</a:t>
            </a:r>
            <a:r>
              <a:rPr lang="en-US" dirty="0" smtClean="0"/>
              <a:t>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4249" y="1825625"/>
            <a:ext cx="4657725" cy="4470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</a:t>
            </a:r>
            <a:r>
              <a:rPr lang="en-US" dirty="0" smtClean="0"/>
              <a:t>-axis is the distance (or dissimilarity)</a:t>
            </a:r>
          </a:p>
          <a:p>
            <a:pPr lvl="1"/>
            <a:r>
              <a:rPr lang="en-US" dirty="0" smtClean="0"/>
              <a:t>1-correlation</a:t>
            </a:r>
          </a:p>
          <a:p>
            <a:r>
              <a:rPr lang="en-US" dirty="0" smtClean="0"/>
              <a:t>Clustering by group really well</a:t>
            </a:r>
          </a:p>
          <a:p>
            <a:pPr lvl="1"/>
            <a:r>
              <a:rPr lang="en-US" dirty="0" smtClean="0"/>
              <a:t>This is an animal model</a:t>
            </a:r>
          </a:p>
          <a:p>
            <a:r>
              <a:rPr lang="en-US" dirty="0" smtClean="0"/>
              <a:t>Tissue explains the main distance </a:t>
            </a:r>
          </a:p>
          <a:p>
            <a:pPr lvl="1"/>
            <a:r>
              <a:rPr lang="en-US" dirty="0" smtClean="0"/>
              <a:t>First break at 0.1 </a:t>
            </a:r>
          </a:p>
          <a:p>
            <a:r>
              <a:rPr lang="en-US" dirty="0" smtClean="0"/>
              <a:t>Strain explains the second most distance </a:t>
            </a:r>
          </a:p>
          <a:p>
            <a:pPr lvl="1"/>
            <a:r>
              <a:rPr lang="en-US" dirty="0" smtClean="0"/>
              <a:t>Second breaks around 0.05</a:t>
            </a:r>
          </a:p>
          <a:p>
            <a:r>
              <a:rPr lang="en-US" dirty="0" smtClean="0"/>
              <a:t>Great tool for experiments with small number samples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0833" t="27963" r="37187" b="19259"/>
          <a:stretch/>
        </p:blipFill>
        <p:spPr>
          <a:xfrm>
            <a:off x="733425" y="1651158"/>
            <a:ext cx="6419850" cy="454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3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Data- </a:t>
            </a:r>
            <a:r>
              <a:rPr lang="en-US" dirty="0" err="1" smtClean="0"/>
              <a:t>Dendrogram</a:t>
            </a:r>
            <a:r>
              <a:rPr lang="en-US" dirty="0" smtClean="0"/>
              <a:t> Example 1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462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</a:t>
            </a:r>
            <a:r>
              <a:rPr lang="en-US" dirty="0" smtClean="0"/>
              <a:t>ibrary(WGCNA)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2135" t="8519" r="23125" b="63179"/>
          <a:stretch/>
        </p:blipFill>
        <p:spPr>
          <a:xfrm>
            <a:off x="682623" y="1939924"/>
            <a:ext cx="11064240" cy="32178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2135" t="83333" r="23125" b="7963"/>
          <a:stretch/>
        </p:blipFill>
        <p:spPr>
          <a:xfrm>
            <a:off x="682623" y="5372100"/>
            <a:ext cx="11064240" cy="9895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863600" y="4914900"/>
            <a:ext cx="100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8191500" y="2730500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name format</a:t>
            </a:r>
            <a:r>
              <a:rPr lang="en-US" dirty="0"/>
              <a:t>: A1_SO1_S1 </a:t>
            </a:r>
          </a:p>
        </p:txBody>
      </p:sp>
    </p:spTree>
    <p:extLst>
      <p:ext uri="{BB962C8B-B14F-4D97-AF65-F5344CB8AC3E}">
        <p14:creationId xmlns:p14="http://schemas.microsoft.com/office/powerpoint/2010/main" val="171044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 – </a:t>
            </a:r>
            <a:r>
              <a:rPr lang="en-US" dirty="0" err="1" smtClean="0"/>
              <a:t>Dendrogram</a:t>
            </a:r>
            <a:r>
              <a:rPr lang="en-US" dirty="0" smtClean="0"/>
              <a:t>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3900" y="1825625"/>
            <a:ext cx="3390900" cy="4351338"/>
          </a:xfrm>
        </p:spPr>
        <p:txBody>
          <a:bodyPr/>
          <a:lstStyle/>
          <a:p>
            <a:r>
              <a:rPr lang="en-US" dirty="0" smtClean="0"/>
              <a:t>Take away from this is there are some major batch effects we need to deal with</a:t>
            </a:r>
          </a:p>
          <a:p>
            <a:r>
              <a:rPr lang="en-US" dirty="0" smtClean="0"/>
              <a:t>Good to identify sample outliers</a:t>
            </a:r>
          </a:p>
          <a:p>
            <a:r>
              <a:rPr lang="en-US" dirty="0" smtClean="0"/>
              <a:t>Hard to actually see grouping with some many samples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1041" t="32222" r="37917" b="24815"/>
          <a:stretch/>
        </p:blipFill>
        <p:spPr>
          <a:xfrm>
            <a:off x="635000" y="1536700"/>
            <a:ext cx="7505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8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 – </a:t>
            </a:r>
            <a:r>
              <a:rPr lang="en-US" dirty="0" err="1" smtClean="0"/>
              <a:t>Dendrogram</a:t>
            </a:r>
            <a:r>
              <a:rPr lang="en-US" dirty="0" smtClean="0"/>
              <a:t> Example 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612979"/>
            <a:ext cx="4584700" cy="4473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1558098"/>
            <a:ext cx="4583018" cy="458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2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Component Analysis (PCA)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60900" cy="4351338"/>
          </a:xfrm>
        </p:spPr>
        <p:txBody>
          <a:bodyPr/>
          <a:lstStyle/>
          <a:p>
            <a:r>
              <a:rPr lang="en-US" dirty="0" smtClean="0"/>
              <a:t>Good way to summarize your data</a:t>
            </a:r>
          </a:p>
          <a:p>
            <a:r>
              <a:rPr lang="en-US" dirty="0" smtClean="0"/>
              <a:t>Linear combinations of data which explain the most variance</a:t>
            </a:r>
          </a:p>
          <a:p>
            <a:r>
              <a:rPr lang="en-US" dirty="0" smtClean="0"/>
              <a:t>PC1 explains the most variance in your data, PC2 the second most</a:t>
            </a:r>
          </a:p>
          <a:p>
            <a:r>
              <a:rPr lang="en-US" dirty="0" smtClean="0"/>
              <a:t>Easy example with 2D space, what about 20K dimensions!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16</a:t>
            </a:fld>
            <a:endParaRPr lang="en-US"/>
          </a:p>
        </p:txBody>
      </p:sp>
      <p:pic>
        <p:nvPicPr>
          <p:cNvPr id="4098" name="Picture 2" descr="Image result for principal component analysis footb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1612900"/>
            <a:ext cx="5648647" cy="424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810500" y="5600700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 smtClean="0"/>
              <a:t>stackExchange</a:t>
            </a:r>
            <a:r>
              <a:rPr lang="en-US" dirty="0" smtClean="0"/>
              <a:t>: making-sense-of-principal-component-analysis-eigenvectors-eigenvalues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8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 – PC Plots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3200" y="1812925"/>
            <a:ext cx="41783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# points = # samples</a:t>
            </a:r>
          </a:p>
          <a:p>
            <a:r>
              <a:rPr lang="en-US" dirty="0" smtClean="0"/>
              <a:t>This is the same data from the 16 sample </a:t>
            </a:r>
            <a:r>
              <a:rPr lang="en-US" dirty="0" err="1" smtClean="0"/>
              <a:t>dendrogram</a:t>
            </a:r>
            <a:endParaRPr lang="en-US" dirty="0" smtClean="0"/>
          </a:p>
          <a:p>
            <a:r>
              <a:rPr lang="en-US" dirty="0" smtClean="0"/>
              <a:t>Large separation from tissue type</a:t>
            </a:r>
            <a:r>
              <a:rPr lang="en-US" dirty="0"/>
              <a:t> </a:t>
            </a:r>
            <a:r>
              <a:rPr lang="en-US" dirty="0" smtClean="0"/>
              <a:t>on PC2</a:t>
            </a:r>
          </a:p>
          <a:p>
            <a:r>
              <a:rPr lang="en-US" dirty="0" smtClean="0"/>
              <a:t>For a homogeneous design (controlled genetic background), you do see a large % variance explained by PC1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57" y="1702943"/>
            <a:ext cx="7353968" cy="43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0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 – PC Plots Example 1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6400" y="1825625"/>
            <a:ext cx="33274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Here you are seeing great separation of groups. </a:t>
            </a:r>
          </a:p>
          <a:p>
            <a:r>
              <a:rPr lang="en-US" dirty="0" smtClean="0"/>
              <a:t>You normally don’t see this on PC1</a:t>
            </a:r>
          </a:p>
          <a:p>
            <a:r>
              <a:rPr lang="en-US" dirty="0" smtClean="0"/>
              <a:t>PC2 describes tissue differences (the 2</a:t>
            </a:r>
            <a:r>
              <a:rPr lang="en-US" baseline="30000" dirty="0" smtClean="0"/>
              <a:t>nd</a:t>
            </a:r>
            <a:r>
              <a:rPr lang="en-US" dirty="0" smtClean="0"/>
              <a:t> letter in group)</a:t>
            </a:r>
          </a:p>
          <a:p>
            <a:r>
              <a:rPr lang="en-US" dirty="0" smtClean="0"/>
              <a:t>PC3 describes the strain differences (the 1</a:t>
            </a:r>
            <a:r>
              <a:rPr lang="en-US" baseline="30000" dirty="0" smtClean="0"/>
              <a:t>st</a:t>
            </a:r>
            <a:r>
              <a:rPr lang="en-US" dirty="0" smtClean="0"/>
              <a:t> letter in group)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57" y="1779143"/>
            <a:ext cx="7174443" cy="42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6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 – PC Plots Example1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2083" t="18148" r="22917" b="37901"/>
          <a:stretch/>
        </p:blipFill>
        <p:spPr>
          <a:xfrm>
            <a:off x="965200" y="1586639"/>
            <a:ext cx="11099800" cy="47839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5200" y="1257300"/>
            <a:ext cx="240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ibrary(ggplot2)</a:t>
            </a:r>
          </a:p>
          <a:p>
            <a:r>
              <a:rPr lang="en-US" dirty="0"/>
              <a:t>l</a:t>
            </a:r>
            <a:r>
              <a:rPr lang="en-US" dirty="0" smtClean="0"/>
              <a:t>ibrary(</a:t>
            </a:r>
            <a:r>
              <a:rPr lang="en-US" dirty="0" err="1" smtClean="0"/>
              <a:t>RColorBrewer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10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BASH Scripts from Last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&gt; cd /home/</a:t>
            </a:r>
            <a:r>
              <a:rPr lang="en-US" dirty="0" err="1" smtClean="0"/>
              <a:t>teststudent</a:t>
            </a:r>
            <a:r>
              <a:rPr lang="en-US" dirty="0" smtClean="0"/>
              <a:t>/hw6Test/code</a:t>
            </a:r>
          </a:p>
          <a:p>
            <a:pPr marL="0" indent="0">
              <a:buNone/>
            </a:pPr>
            <a:r>
              <a:rPr lang="en-US" dirty="0" smtClean="0"/>
              <a:t>&gt; </a:t>
            </a:r>
            <a:r>
              <a:rPr lang="en-US" dirty="0" err="1" smtClean="0"/>
              <a:t>chmod</a:t>
            </a:r>
            <a:r>
              <a:rPr lang="en-US" dirty="0" smtClean="0"/>
              <a:t> </a:t>
            </a:r>
            <a:r>
              <a:rPr lang="en-US" dirty="0"/>
              <a:t>-R </a:t>
            </a:r>
            <a:r>
              <a:rPr lang="en-US" dirty="0" err="1"/>
              <a:t>u+wrx</a:t>
            </a:r>
            <a:r>
              <a:rPr lang="en-US" dirty="0"/>
              <a:t> *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&gt; ./countRawReads.sh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Yampa: /BIOS6660/Homework6/</a:t>
            </a:r>
            <a:r>
              <a:rPr lang="en-US" dirty="0" err="1"/>
              <a:t>exampleProgramsAndReports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5555" t="12963" r="37084" b="63827"/>
          <a:stretch/>
        </p:blipFill>
        <p:spPr>
          <a:xfrm>
            <a:off x="870857" y="4333388"/>
            <a:ext cx="7562395" cy="2084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1845" t="17831" r="49405" b="69612"/>
          <a:stretch/>
        </p:blipFill>
        <p:spPr>
          <a:xfrm>
            <a:off x="5680376" y="2273300"/>
            <a:ext cx="6461484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6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727199"/>
            <a:ext cx="7035800" cy="5025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 – PC Plots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5100" y="2016125"/>
            <a:ext cx="3568700" cy="3660776"/>
          </a:xfrm>
        </p:spPr>
        <p:txBody>
          <a:bodyPr/>
          <a:lstStyle/>
          <a:p>
            <a:r>
              <a:rPr lang="en-US" dirty="0" smtClean="0"/>
              <a:t>Lot more samples </a:t>
            </a:r>
          </a:p>
          <a:p>
            <a:r>
              <a:rPr lang="en-US" dirty="0" smtClean="0"/>
              <a:t>Batch effects are clearly an issue</a:t>
            </a:r>
          </a:p>
          <a:p>
            <a:r>
              <a:rPr lang="en-US" dirty="0" smtClean="0"/>
              <a:t>PC1 explains lower % variance</a:t>
            </a:r>
          </a:p>
          <a:p>
            <a:pPr lvl="1"/>
            <a:r>
              <a:rPr lang="en-US" dirty="0" smtClean="0"/>
              <a:t>Find this is the case the more complex the study design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2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 – RLE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1100" y="1130300"/>
            <a:ext cx="4368800" cy="5359399"/>
          </a:xfrm>
        </p:spPr>
        <p:txBody>
          <a:bodyPr>
            <a:normAutofit fontScale="85000" lnSpcReduction="10000"/>
          </a:bodyPr>
          <a:lstStyle/>
          <a:p>
            <a:r>
              <a:rPr lang="en-US" u="sng" dirty="0" smtClean="0">
                <a:solidFill>
                  <a:srgbClr val="FF0000"/>
                </a:solidFill>
              </a:rPr>
              <a:t>R</a:t>
            </a:r>
            <a:r>
              <a:rPr lang="en-US" dirty="0" smtClean="0"/>
              <a:t>elative </a:t>
            </a:r>
            <a:r>
              <a:rPr lang="en-US" u="sng" dirty="0" smtClean="0">
                <a:solidFill>
                  <a:srgbClr val="FF0000"/>
                </a:solidFill>
              </a:rPr>
              <a:t>L</a:t>
            </a:r>
            <a:r>
              <a:rPr lang="en-US" dirty="0" smtClean="0"/>
              <a:t>og </a:t>
            </a:r>
            <a:r>
              <a:rPr lang="en-US" u="sng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xpression</a:t>
            </a:r>
          </a:p>
          <a:p>
            <a:r>
              <a:rPr lang="en-US" dirty="0" smtClean="0"/>
              <a:t>For each gene, calculation the median logged expression </a:t>
            </a:r>
          </a:p>
          <a:p>
            <a:r>
              <a:rPr lang="en-US" dirty="0" smtClean="0"/>
              <a:t>These boxplots are the differences from the median value</a:t>
            </a:r>
          </a:p>
          <a:p>
            <a:r>
              <a:rPr lang="en-US" dirty="0" smtClean="0"/>
              <a:t>Originally looked at for microarrays, but the theory still stands</a:t>
            </a:r>
          </a:p>
          <a:p>
            <a:r>
              <a:rPr lang="en-US" dirty="0" smtClean="0"/>
              <a:t>Want the median RLE near 0 </a:t>
            </a:r>
          </a:p>
          <a:p>
            <a:r>
              <a:rPr lang="en-US" dirty="0" smtClean="0"/>
              <a:t>ASSUMING # up-regulated genes  = # down-regulated genes</a:t>
            </a:r>
            <a:endParaRPr lang="en-US" dirty="0"/>
          </a:p>
          <a:p>
            <a:pPr lvl="1"/>
            <a:r>
              <a:rPr lang="en-US" dirty="0" smtClean="0"/>
              <a:t>Majority of genes DO NOT CHANGE in the system you are questioning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21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1324429"/>
            <a:ext cx="7178040" cy="51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6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 – RLE Plot Code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1945" t="28271" r="22986" b="38642"/>
          <a:stretch/>
        </p:blipFill>
        <p:spPr>
          <a:xfrm>
            <a:off x="241299" y="2108200"/>
            <a:ext cx="11950037" cy="4038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1524000"/>
            <a:ext cx="2223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ibrary(</a:t>
            </a:r>
            <a:r>
              <a:rPr lang="en-US" dirty="0" err="1" smtClean="0"/>
              <a:t>EDASeq</a:t>
            </a:r>
            <a:r>
              <a:rPr lang="en-US" dirty="0" smtClean="0"/>
              <a:t>)</a:t>
            </a:r>
          </a:p>
          <a:p>
            <a:r>
              <a:rPr lang="en-US" dirty="0"/>
              <a:t>l</a:t>
            </a:r>
            <a:r>
              <a:rPr lang="en-US" dirty="0" smtClean="0"/>
              <a:t>ibrary(</a:t>
            </a:r>
            <a:r>
              <a:rPr lang="en-US" dirty="0" err="1" smtClean="0"/>
              <a:t>RColorBrewer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7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 – Diagnostic </a:t>
            </a:r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554842"/>
            <a:ext cx="6819900" cy="487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2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 – Diagnostic </a:t>
            </a:r>
            <a:r>
              <a:rPr lang="en-US" dirty="0" err="1" smtClean="0"/>
              <a:t>Heatmap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889" t="39383" r="40903" b="28765"/>
          <a:stretch/>
        </p:blipFill>
        <p:spPr>
          <a:xfrm>
            <a:off x="571500" y="1803400"/>
            <a:ext cx="11192244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1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Abundance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25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RNA-Seq is a </a:t>
            </a:r>
            <a:r>
              <a:rPr lang="en-US" b="1" smtClean="0">
                <a:solidFill>
                  <a:srgbClr val="FF0000"/>
                </a:solidFill>
              </a:rPr>
              <a:t>relative abundance </a:t>
            </a:r>
            <a:r>
              <a:rPr lang="en-US" smtClean="0"/>
              <a:t>measurement technology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451555" y="2405342"/>
          <a:ext cx="8128000" cy="377952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8343962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137916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080319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776874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23003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Sample 1 Absolute Abundance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Sample 1</a:t>
                      </a:r>
                      <a:r>
                        <a:rPr lang="en-US" baseline="0" dirty="0" smtClean="0"/>
                        <a:t> Relative Abundance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Sample 2 Absolute Abundance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Sample 2 Relative Abundance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8344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813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162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51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023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337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75%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0185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200 counts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400 counts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013757"/>
                  </a:ext>
                </a:extLst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2463800" y="5473700"/>
            <a:ext cx="6413500" cy="7747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25000" y="5727700"/>
            <a:ext cx="203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Library Sizes Matter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81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Normalization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6213476"/>
          </a:xfrm>
        </p:spPr>
        <p:txBody>
          <a:bodyPr/>
          <a:lstStyle/>
          <a:p>
            <a:r>
              <a:rPr lang="en-US" dirty="0" smtClean="0"/>
              <a:t>Need to do this to make samples comparable across features and samples</a:t>
            </a:r>
          </a:p>
          <a:p>
            <a:r>
              <a:rPr lang="en-US" dirty="0" smtClean="0"/>
              <a:t>Common Methods:</a:t>
            </a:r>
          </a:p>
          <a:p>
            <a:pPr lvl="1"/>
            <a:r>
              <a:rPr lang="en-US" dirty="0" smtClean="0"/>
              <a:t>RPKM/FPKM</a:t>
            </a:r>
          </a:p>
          <a:p>
            <a:pPr lvl="1"/>
            <a:r>
              <a:rPr lang="en-US" dirty="0" smtClean="0"/>
              <a:t>TPM</a:t>
            </a:r>
          </a:p>
          <a:p>
            <a:pPr lvl="1"/>
            <a:r>
              <a:rPr lang="en-US" dirty="0" smtClean="0"/>
              <a:t>Quantile </a:t>
            </a:r>
          </a:p>
          <a:p>
            <a:pPr lvl="1"/>
            <a:r>
              <a:rPr lang="en-US" dirty="0" smtClean="0"/>
              <a:t>TMM (</a:t>
            </a:r>
            <a:r>
              <a:rPr lang="en-US" dirty="0" err="1" smtClean="0"/>
              <a:t>EDASeq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DESeq</a:t>
            </a:r>
            <a:r>
              <a:rPr lang="en-US" dirty="0" smtClean="0"/>
              <a:t> Median of Ratios (geometric mean &amp; scaling factor)</a:t>
            </a:r>
          </a:p>
          <a:p>
            <a:pPr lvl="1"/>
            <a:r>
              <a:rPr lang="en-US" dirty="0" smtClean="0"/>
              <a:t>RUV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8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RPKM/FPKM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u="sng" dirty="0" smtClean="0">
                <a:solidFill>
                  <a:srgbClr val="FF0000"/>
                </a:solidFill>
              </a:rPr>
              <a:t>R</a:t>
            </a:r>
            <a:r>
              <a:rPr lang="en-US" dirty="0" smtClean="0"/>
              <a:t>eads </a:t>
            </a:r>
            <a:r>
              <a:rPr lang="en-US" u="sng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er </a:t>
            </a:r>
            <a:r>
              <a:rPr lang="en-US" u="sng" dirty="0" err="1" smtClean="0">
                <a:solidFill>
                  <a:srgbClr val="FF0000"/>
                </a:solidFill>
              </a:rPr>
              <a:t>K</a:t>
            </a:r>
            <a:r>
              <a:rPr lang="en-US" dirty="0" err="1" smtClean="0"/>
              <a:t>ilobase</a:t>
            </a:r>
            <a:r>
              <a:rPr lang="en-US" dirty="0" smtClean="0"/>
              <a:t> per </a:t>
            </a:r>
            <a:r>
              <a:rPr lang="en-US" u="sng" dirty="0" smtClean="0">
                <a:solidFill>
                  <a:srgbClr val="FF0000"/>
                </a:solidFill>
              </a:rPr>
              <a:t>M</a:t>
            </a:r>
            <a:r>
              <a:rPr lang="en-US" dirty="0" smtClean="0"/>
              <a:t>illion or </a:t>
            </a:r>
            <a:r>
              <a:rPr lang="en-US" u="sng" dirty="0" smtClean="0">
                <a:solidFill>
                  <a:srgbClr val="FF0000"/>
                </a:solidFill>
              </a:rPr>
              <a:t>F</a:t>
            </a:r>
            <a:r>
              <a:rPr lang="en-US" dirty="0" smtClean="0"/>
              <a:t>ragments </a:t>
            </a:r>
            <a:r>
              <a:rPr lang="en-US" u="sng" dirty="0" smtClean="0">
                <a:solidFill>
                  <a:srgbClr val="FF0000"/>
                </a:solidFill>
              </a:rPr>
              <a:t>PKM</a:t>
            </a:r>
          </a:p>
          <a:p>
            <a:r>
              <a:rPr lang="en-US" dirty="0" smtClean="0"/>
              <a:t>One of the 1</a:t>
            </a:r>
            <a:r>
              <a:rPr lang="en-US" baseline="30000" dirty="0" smtClean="0"/>
              <a:t>st</a:t>
            </a:r>
            <a:r>
              <a:rPr lang="en-US" dirty="0" smtClean="0"/>
              <a:t> normalization methods</a:t>
            </a:r>
          </a:p>
          <a:p>
            <a:r>
              <a:rPr lang="en-US" dirty="0" smtClean="0"/>
              <a:t>Adjusts for</a:t>
            </a:r>
          </a:p>
          <a:p>
            <a:pPr lvl="1"/>
            <a:r>
              <a:rPr lang="en-US" dirty="0" smtClean="0"/>
              <a:t>Sequencing depth (or library size)</a:t>
            </a:r>
          </a:p>
          <a:p>
            <a:pPr lvl="1"/>
            <a:r>
              <a:rPr lang="en-US" dirty="0" smtClean="0"/>
              <a:t>Length of gene (longer gene more reads)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Count up total number reads in sample and divide by a million (per million scaling factor)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Divide read counts by “per million” scaling factor.  Normalizing for sequencing depth (RPM, reads per million)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Divide RPM by length of gene in Kb, this give you RPKM</a:t>
            </a:r>
          </a:p>
          <a:p>
            <a:r>
              <a:rPr lang="en-US" dirty="0" smtClean="0"/>
              <a:t>FPKM is for paired-end reads, really so the 2 reads from a single fragment of RNA is not counted twice.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0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u="sng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ranscripts </a:t>
            </a:r>
            <a:r>
              <a:rPr lang="en-US" u="sng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er </a:t>
            </a:r>
            <a:r>
              <a:rPr lang="en-US" u="sng" dirty="0" smtClean="0">
                <a:solidFill>
                  <a:srgbClr val="FF0000"/>
                </a:solidFill>
              </a:rPr>
              <a:t>M</a:t>
            </a:r>
            <a:r>
              <a:rPr lang="en-US" dirty="0" smtClean="0"/>
              <a:t>illion</a:t>
            </a:r>
          </a:p>
          <a:p>
            <a:r>
              <a:rPr lang="en-US" dirty="0" smtClean="0"/>
              <a:t>Very similar to RPKM/FPKM but order of operations are switched</a:t>
            </a:r>
          </a:p>
          <a:p>
            <a:r>
              <a:rPr lang="en-US" dirty="0" smtClean="0"/>
              <a:t>Adjusts for length of gene first, then sequencing depth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Divide counts by length of gene in Kb (RPK)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Count </a:t>
            </a:r>
            <a:r>
              <a:rPr lang="en-US" dirty="0"/>
              <a:t>up all the RPK values in a sample and divide this number by </a:t>
            </a:r>
            <a:r>
              <a:rPr lang="en-US" dirty="0" smtClean="0"/>
              <a:t>1 million (this is the per million </a:t>
            </a:r>
            <a:r>
              <a:rPr lang="en-US" dirty="0" err="1" smtClean="0"/>
              <a:t>scalilng</a:t>
            </a:r>
            <a:r>
              <a:rPr lang="en-US" dirty="0" smtClean="0"/>
              <a:t> factor).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Divide the RPK values by “per million” scaling factor, this gives you TPM.</a:t>
            </a:r>
          </a:p>
          <a:p>
            <a:r>
              <a:rPr lang="en-US" dirty="0" smtClean="0"/>
              <a:t>Preferred over RPKM/FPKM since using TPM the total sum of gene TPM will be the same across all samples (i.e. really have the same denominator)</a:t>
            </a:r>
          </a:p>
          <a:p>
            <a:r>
              <a:rPr lang="en-US" dirty="0" smtClean="0"/>
              <a:t>RSEM outputs TPM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3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RPKM vs TPM example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608309"/>
              </p:ext>
            </p:extLst>
          </p:nvPr>
        </p:nvGraphicFramePr>
        <p:xfrm>
          <a:off x="482600" y="2679700"/>
          <a:ext cx="5080000" cy="2240280"/>
        </p:xfrm>
        <a:graphic>
          <a:graphicData uri="http://schemas.openxmlformats.org/drawingml/2006/table">
            <a:tbl>
              <a:tblPr firstRow="1" lastRow="1">
                <a:tableStyleId>{EB344D84-9AFB-497E-A393-DC336BA19D2E}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1436879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3429182706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4782442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463198135"/>
                    </a:ext>
                  </a:extLst>
                </a:gridCol>
              </a:tblGrid>
              <a:tr h="3022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Gene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Rep 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Rep 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Rep 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23083238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 (2kb)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2593259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B (4kb)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83582611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C (1kb)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20665558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D (10kb)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55502210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TOTAL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106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451405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19100" y="2184400"/>
            <a:ext cx="2241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Counts Matrix</a:t>
            </a:r>
            <a:endParaRPr lang="en-US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957205"/>
              </p:ext>
            </p:extLst>
          </p:nvPr>
        </p:nvGraphicFramePr>
        <p:xfrm>
          <a:off x="6819900" y="1179513"/>
          <a:ext cx="4978400" cy="2240280"/>
        </p:xfrm>
        <a:graphic>
          <a:graphicData uri="http://schemas.openxmlformats.org/drawingml/2006/table">
            <a:tbl>
              <a:tblPr firstRow="1" lastRow="1">
                <a:tableStyleId>{74C1A8A3-306A-4EB7-A6B1-4F7E0EB9C5D6}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43213898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81346392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6858003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227044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Gene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Rep 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Rep 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Rep 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678182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 (2kb)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1.43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1.33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1.42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715428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B (4kb)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1.43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1.39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1.42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029370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C (1kb)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1.43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1.78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1.42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476189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D (10kb)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0.009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303047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TOTAL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4.29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4.5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4.269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7374058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718300" y="698500"/>
            <a:ext cx="2100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RPKM Matrix</a:t>
            </a:r>
            <a:endParaRPr lang="en-US" sz="28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099959"/>
              </p:ext>
            </p:extLst>
          </p:nvPr>
        </p:nvGraphicFramePr>
        <p:xfrm>
          <a:off x="6832600" y="4087813"/>
          <a:ext cx="4978400" cy="2240280"/>
        </p:xfrm>
        <a:graphic>
          <a:graphicData uri="http://schemas.openxmlformats.org/drawingml/2006/table">
            <a:tbl>
              <a:tblPr firstRow="1" lastRow="1">
                <a:tableStyleId>{85BE263C-DBD7-4A20-BB59-AAB30ACAA65A}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43213898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81346392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6858003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227044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Gene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Rep 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Rep 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Rep 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678182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A (2kb)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3.33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2.96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3.326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715428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B (4kb)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3.33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3.09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3.326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029370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C (1kb)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3.33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3.95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3.326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476189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D </a:t>
                      </a:r>
                      <a:r>
                        <a:rPr lang="en-US" sz="2400" u="none" strike="noStrike" dirty="0">
                          <a:effectLst/>
                        </a:rPr>
                        <a:t>(10kb)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0.02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303047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TOTAL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7374058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31000" y="3606800"/>
            <a:ext cx="1893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TPM Matrix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39700" y="5003800"/>
            <a:ext cx="303530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In this sample I used per 10 instead of per 1 million just to make the numbers easier to look at</a:t>
            </a:r>
          </a:p>
          <a:p>
            <a:r>
              <a:rPr lang="en-US" sz="1100" dirty="0" smtClean="0"/>
              <a:t>Source: </a:t>
            </a:r>
            <a:r>
              <a:rPr lang="en-US" sz="1100" dirty="0" err="1" smtClean="0"/>
              <a:t>RNASeq</a:t>
            </a:r>
            <a:r>
              <a:rPr lang="en-US" sz="1100" dirty="0" smtClean="0"/>
              <a:t> blog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4178300" y="5003800"/>
            <a:ext cx="273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Your total is the sample across samples, so it’s easier to compare across samples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4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From Last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6" y="1825625"/>
            <a:ext cx="322897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We went from raw RNA-</a:t>
            </a:r>
            <a:r>
              <a:rPr lang="en-US" dirty="0" err="1" smtClean="0"/>
              <a:t>Seq</a:t>
            </a:r>
            <a:r>
              <a:rPr lang="en-US" dirty="0" smtClean="0"/>
              <a:t> reads to a nice matrix of </a:t>
            </a:r>
            <a:r>
              <a:rPr lang="en-US" dirty="0" smtClean="0"/>
              <a:t>counts</a:t>
            </a:r>
          </a:p>
          <a:p>
            <a:pPr lvl="1"/>
            <a:r>
              <a:rPr lang="en-US" dirty="0" smtClean="0"/>
              <a:t>Rows = genes</a:t>
            </a:r>
          </a:p>
          <a:p>
            <a:pPr lvl="1"/>
            <a:r>
              <a:rPr lang="en-US" dirty="0" smtClean="0"/>
              <a:t>Columns = samples</a:t>
            </a:r>
          </a:p>
          <a:p>
            <a:r>
              <a:rPr lang="en-US" dirty="0" smtClean="0"/>
              <a:t>Now all the work we will do is in R!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33713880"/>
              </p:ext>
            </p:extLst>
          </p:nvPr>
        </p:nvGraphicFramePr>
        <p:xfrm>
          <a:off x="3666653" y="1511930"/>
          <a:ext cx="7967050" cy="4291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840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Quantile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406525"/>
            <a:ext cx="11049000" cy="4351338"/>
          </a:xfrm>
        </p:spPr>
        <p:txBody>
          <a:bodyPr/>
          <a:lstStyle/>
          <a:p>
            <a:r>
              <a:rPr lang="en-US" dirty="0" smtClean="0"/>
              <a:t>Making your distributions identical in statistical properties (i.e. the quantiles will be the same)</a:t>
            </a:r>
          </a:p>
          <a:p>
            <a:r>
              <a:rPr lang="en-US" dirty="0" smtClean="0"/>
              <a:t>Ranking the genes for each sample</a:t>
            </a:r>
          </a:p>
          <a:p>
            <a:r>
              <a:rPr lang="en-US" dirty="0" smtClean="0"/>
              <a:t>Get a rank expression level then each rank gets a new expression level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91951"/>
              </p:ext>
            </p:extLst>
          </p:nvPr>
        </p:nvGraphicFramePr>
        <p:xfrm>
          <a:off x="2266949" y="3316042"/>
          <a:ext cx="7785102" cy="299241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297517">
                  <a:extLst>
                    <a:ext uri="{9D8B030D-6E8A-4147-A177-3AD203B41FA5}">
                      <a16:colId xmlns:a16="http://schemas.microsoft.com/office/drawing/2014/main" val="533963379"/>
                    </a:ext>
                  </a:extLst>
                </a:gridCol>
                <a:gridCol w="1297517">
                  <a:extLst>
                    <a:ext uri="{9D8B030D-6E8A-4147-A177-3AD203B41FA5}">
                      <a16:colId xmlns:a16="http://schemas.microsoft.com/office/drawing/2014/main" val="1510772834"/>
                    </a:ext>
                  </a:extLst>
                </a:gridCol>
                <a:gridCol w="1297517">
                  <a:extLst>
                    <a:ext uri="{9D8B030D-6E8A-4147-A177-3AD203B41FA5}">
                      <a16:colId xmlns:a16="http://schemas.microsoft.com/office/drawing/2014/main" val="1619883633"/>
                    </a:ext>
                  </a:extLst>
                </a:gridCol>
                <a:gridCol w="1297517">
                  <a:extLst>
                    <a:ext uri="{9D8B030D-6E8A-4147-A177-3AD203B41FA5}">
                      <a16:colId xmlns:a16="http://schemas.microsoft.com/office/drawing/2014/main" val="3854163463"/>
                    </a:ext>
                  </a:extLst>
                </a:gridCol>
                <a:gridCol w="1297517">
                  <a:extLst>
                    <a:ext uri="{9D8B030D-6E8A-4147-A177-3AD203B41FA5}">
                      <a16:colId xmlns:a16="http://schemas.microsoft.com/office/drawing/2014/main" val="4152420286"/>
                    </a:ext>
                  </a:extLst>
                </a:gridCol>
                <a:gridCol w="1297517">
                  <a:extLst>
                    <a:ext uri="{9D8B030D-6E8A-4147-A177-3AD203B41FA5}">
                      <a16:colId xmlns:a16="http://schemas.microsoft.com/office/drawing/2014/main" val="1557958973"/>
                    </a:ext>
                  </a:extLst>
                </a:gridCol>
              </a:tblGrid>
              <a:tr h="6755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Sample 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Sample</a:t>
                      </a:r>
                      <a:r>
                        <a:rPr lang="en-US" baseline="0" dirty="0" smtClean="0"/>
                        <a:t> 2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Sample 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Normalized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8723408"/>
                  </a:ext>
                </a:extLst>
              </a:tr>
              <a:tr h="4729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 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dirty="0" smtClean="0"/>
                        <a:t> row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316994"/>
                  </a:ext>
                </a:extLst>
              </a:tr>
              <a:tr h="4729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 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row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285197"/>
                  </a:ext>
                </a:extLst>
              </a:tr>
              <a:tr h="3965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769648"/>
                  </a:ext>
                </a:extLst>
              </a:tr>
              <a:tr h="4729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9999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9232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 </a:t>
                      </a:r>
                      <a:r>
                        <a:rPr lang="en-US" dirty="0" err="1" smtClean="0"/>
                        <a:t>Gth</a:t>
                      </a:r>
                      <a:r>
                        <a:rPr lang="en-US" baseline="0" dirty="0" smtClean="0"/>
                        <a:t> row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259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44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TMM (</a:t>
            </a:r>
            <a:r>
              <a:rPr lang="en-US" dirty="0" err="1" smtClean="0"/>
              <a:t>EDASeq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54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Weighted </a:t>
            </a:r>
            <a:r>
              <a:rPr lang="en-US" u="sng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rimmed </a:t>
            </a:r>
            <a:r>
              <a:rPr lang="en-US" u="sng" dirty="0" smtClean="0">
                <a:solidFill>
                  <a:srgbClr val="FF0000"/>
                </a:solidFill>
              </a:rPr>
              <a:t>M</a:t>
            </a:r>
            <a:r>
              <a:rPr lang="en-US" dirty="0" smtClean="0"/>
              <a:t>ean of Log Expression Ratios (</a:t>
            </a:r>
            <a:r>
              <a:rPr lang="en-US" u="sng" dirty="0" smtClean="0">
                <a:solidFill>
                  <a:srgbClr val="FF0000"/>
                </a:solidFill>
              </a:rPr>
              <a:t>M</a:t>
            </a:r>
            <a:r>
              <a:rPr lang="en-US" dirty="0" smtClean="0"/>
              <a:t> values)</a:t>
            </a:r>
          </a:p>
          <a:p>
            <a:r>
              <a:rPr lang="en-US" dirty="0" smtClean="0"/>
              <a:t>Very similar to a Bland-Altman plot</a:t>
            </a:r>
          </a:p>
          <a:p>
            <a:r>
              <a:rPr lang="en-US" dirty="0" smtClean="0"/>
              <a:t>Call A (x-axis) the reference sample (geometric mean of 2 samples)</a:t>
            </a:r>
          </a:p>
          <a:p>
            <a:r>
              <a:rPr lang="en-US" dirty="0" smtClean="0"/>
              <a:t>Red line should be at 0</a:t>
            </a:r>
          </a:p>
          <a:p>
            <a:r>
              <a:rPr lang="en-US" dirty="0" smtClean="0"/>
              <a:t>Where the line is the normalization factor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BIOS 6660 Spring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31</a:t>
            </a:fld>
            <a:endParaRPr lang="en-US"/>
          </a:p>
        </p:txBody>
      </p:sp>
      <p:pic>
        <p:nvPicPr>
          <p:cNvPr id="10242" name="Picture 2" descr="https://media.springernature.com/full/springer-static/image/art%3A10.1186%2Fgb-2010-11-3-r25/MediaObjects/13059_2009_Article_2318_Fig1_HTM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9" t="-1" b="-1111"/>
          <a:stretch/>
        </p:blipFill>
        <p:spPr bwMode="auto">
          <a:xfrm>
            <a:off x="6106550" y="927100"/>
            <a:ext cx="5199624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79000" y="6032500"/>
            <a:ext cx="1814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Robinson et al, 2010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6448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DESeq</a:t>
            </a:r>
            <a:r>
              <a:rPr lang="en-US" dirty="0" smtClean="0"/>
              <a:t> Median of Ratios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31924"/>
            <a:ext cx="11404600" cy="49688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Normalized Count = count / geometric mean of that gene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Within sample normalization factor by taking the median across all genes.  </a:t>
            </a:r>
          </a:p>
          <a:p>
            <a:pPr marL="0" indent="0">
              <a:buNone/>
            </a:pPr>
            <a:r>
              <a:rPr lang="en-US" dirty="0" smtClean="0"/>
              <a:t> 	</a:t>
            </a:r>
            <a:r>
              <a:rPr lang="en-US" sz="1800" dirty="0" smtClean="0"/>
              <a:t>Sample 1 normalization factor = median(c(1.41, 1.17)) = 1.29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Sample 2 normalization factor = median(c(0.71, 0.86)) = 0.785</a:t>
            </a:r>
          </a:p>
          <a:p>
            <a:pPr marL="0" indent="0">
              <a:buNone/>
            </a:pPr>
            <a:r>
              <a:rPr lang="en-US" dirty="0" smtClean="0"/>
              <a:t>3. Final Normalized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19135"/>
              </p:ext>
            </p:extLst>
          </p:nvPr>
        </p:nvGraphicFramePr>
        <p:xfrm>
          <a:off x="825499" y="2002366"/>
          <a:ext cx="4813300" cy="1845170"/>
        </p:xfrm>
        <a:graphic>
          <a:graphicData uri="http://schemas.openxmlformats.org/drawingml/2006/table">
            <a:tbl>
              <a:tblPr firstRow="1" lastCol="1" bandRow="1">
                <a:tableStyleId>{EB344D84-9AFB-497E-A393-DC336BA19D2E}</a:tableStyleId>
              </a:tblPr>
              <a:tblGrid>
                <a:gridCol w="1203325">
                  <a:extLst>
                    <a:ext uri="{9D8B030D-6E8A-4147-A177-3AD203B41FA5}">
                      <a16:colId xmlns:a16="http://schemas.microsoft.com/office/drawing/2014/main" val="2749953752"/>
                    </a:ext>
                  </a:extLst>
                </a:gridCol>
                <a:gridCol w="1203325">
                  <a:extLst>
                    <a:ext uri="{9D8B030D-6E8A-4147-A177-3AD203B41FA5}">
                      <a16:colId xmlns:a16="http://schemas.microsoft.com/office/drawing/2014/main" val="1470673912"/>
                    </a:ext>
                  </a:extLst>
                </a:gridCol>
                <a:gridCol w="1203325">
                  <a:extLst>
                    <a:ext uri="{9D8B030D-6E8A-4147-A177-3AD203B41FA5}">
                      <a16:colId xmlns:a16="http://schemas.microsoft.com/office/drawing/2014/main" val="2750501784"/>
                    </a:ext>
                  </a:extLst>
                </a:gridCol>
                <a:gridCol w="1203325">
                  <a:extLst>
                    <a:ext uri="{9D8B030D-6E8A-4147-A177-3AD203B41FA5}">
                      <a16:colId xmlns:a16="http://schemas.microsoft.com/office/drawing/2014/main" val="983591499"/>
                    </a:ext>
                  </a:extLst>
                </a:gridCol>
              </a:tblGrid>
              <a:tr h="6025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Sample 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Sample 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Geometric Mean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57471"/>
                  </a:ext>
                </a:extLst>
              </a:tr>
              <a:tr h="6025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70.7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315563"/>
                  </a:ext>
                </a:extLst>
              </a:tr>
              <a:tr h="6025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256.9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9948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633605"/>
              </p:ext>
            </p:extLst>
          </p:nvPr>
        </p:nvGraphicFramePr>
        <p:xfrm>
          <a:off x="6527801" y="2021134"/>
          <a:ext cx="4102101" cy="180763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67367">
                  <a:extLst>
                    <a:ext uri="{9D8B030D-6E8A-4147-A177-3AD203B41FA5}">
                      <a16:colId xmlns:a16="http://schemas.microsoft.com/office/drawing/2014/main" val="2749953752"/>
                    </a:ext>
                  </a:extLst>
                </a:gridCol>
                <a:gridCol w="1367367">
                  <a:extLst>
                    <a:ext uri="{9D8B030D-6E8A-4147-A177-3AD203B41FA5}">
                      <a16:colId xmlns:a16="http://schemas.microsoft.com/office/drawing/2014/main" val="1470673912"/>
                    </a:ext>
                  </a:extLst>
                </a:gridCol>
                <a:gridCol w="1367367">
                  <a:extLst>
                    <a:ext uri="{9D8B030D-6E8A-4147-A177-3AD203B41FA5}">
                      <a16:colId xmlns:a16="http://schemas.microsoft.com/office/drawing/2014/main" val="2750501784"/>
                    </a:ext>
                  </a:extLst>
                </a:gridCol>
              </a:tblGrid>
              <a:tr h="6025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Sample 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Sample 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57471"/>
                  </a:ext>
                </a:extLst>
              </a:tr>
              <a:tr h="6025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1.41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315563"/>
                  </a:ext>
                </a:extLst>
              </a:tr>
              <a:tr h="6025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994807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5638799" y="2924951"/>
            <a:ext cx="8890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506864"/>
              </p:ext>
            </p:extLst>
          </p:nvPr>
        </p:nvGraphicFramePr>
        <p:xfrm>
          <a:off x="7429499" y="4377830"/>
          <a:ext cx="3873501" cy="188270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291167">
                  <a:extLst>
                    <a:ext uri="{9D8B030D-6E8A-4147-A177-3AD203B41FA5}">
                      <a16:colId xmlns:a16="http://schemas.microsoft.com/office/drawing/2014/main" val="2749953752"/>
                    </a:ext>
                  </a:extLst>
                </a:gridCol>
                <a:gridCol w="1291167">
                  <a:extLst>
                    <a:ext uri="{9D8B030D-6E8A-4147-A177-3AD203B41FA5}">
                      <a16:colId xmlns:a16="http://schemas.microsoft.com/office/drawing/2014/main" val="1470673912"/>
                    </a:ext>
                  </a:extLst>
                </a:gridCol>
                <a:gridCol w="1291167">
                  <a:extLst>
                    <a:ext uri="{9D8B030D-6E8A-4147-A177-3AD203B41FA5}">
                      <a16:colId xmlns:a16="http://schemas.microsoft.com/office/drawing/2014/main" val="2750501784"/>
                    </a:ext>
                  </a:extLst>
                </a:gridCol>
              </a:tblGrid>
              <a:tr h="6025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Sample 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Sample 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57471"/>
                  </a:ext>
                </a:extLst>
              </a:tr>
              <a:tr h="6025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100/1.29 = </a:t>
                      </a:r>
                      <a:r>
                        <a:rPr lang="en-US" b="1" dirty="0" smtClean="0"/>
                        <a:t>77.5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50/0.785 = </a:t>
                      </a:r>
                      <a:r>
                        <a:rPr lang="en-US" b="1" dirty="0" smtClean="0"/>
                        <a:t>63.7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315563"/>
                  </a:ext>
                </a:extLst>
              </a:tr>
              <a:tr h="6025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300/1.29 = </a:t>
                      </a:r>
                      <a:r>
                        <a:rPr lang="en-US" b="1" dirty="0" smtClean="0"/>
                        <a:t>232.6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220/0.785 =</a:t>
                      </a:r>
                      <a:r>
                        <a:rPr lang="en-US" b="1" dirty="0" smtClean="0"/>
                        <a:t>280.3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994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91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RUV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65900" cy="4351338"/>
          </a:xfrm>
        </p:spPr>
        <p:txBody>
          <a:bodyPr>
            <a:normAutofit/>
          </a:bodyPr>
          <a:lstStyle/>
          <a:p>
            <a:r>
              <a:rPr lang="en-US" u="sng" dirty="0" smtClean="0">
                <a:solidFill>
                  <a:srgbClr val="FF0000"/>
                </a:solidFill>
              </a:rPr>
              <a:t>R</a:t>
            </a:r>
            <a:r>
              <a:rPr lang="en-US" dirty="0" smtClean="0"/>
              <a:t>emove </a:t>
            </a:r>
            <a:r>
              <a:rPr lang="en-US" u="sng" dirty="0" smtClean="0">
                <a:solidFill>
                  <a:srgbClr val="FF0000"/>
                </a:solidFill>
              </a:rPr>
              <a:t>U</a:t>
            </a:r>
            <a:r>
              <a:rPr lang="en-US" dirty="0" smtClean="0"/>
              <a:t>nwanted </a:t>
            </a:r>
            <a:r>
              <a:rPr lang="en-US" u="sng" dirty="0" smtClean="0">
                <a:solidFill>
                  <a:srgbClr val="FF0000"/>
                </a:solidFill>
              </a:rPr>
              <a:t>V</a:t>
            </a:r>
            <a:r>
              <a:rPr lang="en-US" dirty="0" smtClean="0"/>
              <a:t>ariation</a:t>
            </a:r>
          </a:p>
          <a:p>
            <a:r>
              <a:rPr lang="en-US" dirty="0" smtClean="0"/>
              <a:t>Idea is to use control genes that do not change in your design</a:t>
            </a:r>
          </a:p>
          <a:p>
            <a:pPr lvl="1"/>
            <a:r>
              <a:rPr lang="en-US" dirty="0" smtClean="0"/>
              <a:t>Spike-ins</a:t>
            </a:r>
          </a:p>
          <a:p>
            <a:pPr lvl="1"/>
            <a:r>
              <a:rPr lang="en-US" dirty="0" smtClean="0"/>
              <a:t>Biological knowledge</a:t>
            </a:r>
          </a:p>
          <a:p>
            <a:pPr lvl="1"/>
            <a:r>
              <a:rPr lang="en-US" dirty="0" smtClean="0"/>
              <a:t>Empirical Method</a:t>
            </a:r>
          </a:p>
          <a:p>
            <a:r>
              <a:rPr lang="en-US" dirty="0" smtClean="0"/>
              <a:t>Uses factor analysis (very similar to PCA)</a:t>
            </a:r>
          </a:p>
          <a:p>
            <a:r>
              <a:rPr lang="en-US" dirty="0" smtClean="0"/>
              <a:t>Depending on how many control genes you have, you can adjust out for as many factors (k)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33</a:t>
            </a:fld>
            <a:endParaRPr lang="en-US"/>
          </a:p>
        </p:txBody>
      </p:sp>
      <p:pic>
        <p:nvPicPr>
          <p:cNvPr id="12290" name="Picture 2" descr="Fig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1462264"/>
            <a:ext cx="4419600" cy="400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48900" y="5575300"/>
            <a:ext cx="15744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Risso</a:t>
            </a:r>
            <a:r>
              <a:rPr lang="en-US" sz="1100" dirty="0" smtClean="0"/>
              <a:t> et al, 2014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0589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Normalization Methods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NOT USE RPKM/FPKM </a:t>
            </a:r>
          </a:p>
          <a:p>
            <a:r>
              <a:rPr lang="en-US" dirty="0" smtClean="0"/>
              <a:t>Preferably keep data as count data and use either </a:t>
            </a:r>
            <a:r>
              <a:rPr lang="en-US" dirty="0" err="1" smtClean="0"/>
              <a:t>DESeq</a:t>
            </a:r>
            <a:r>
              <a:rPr lang="en-US" dirty="0" smtClean="0"/>
              <a:t> or </a:t>
            </a:r>
            <a:r>
              <a:rPr lang="en-US" dirty="0" err="1" smtClean="0"/>
              <a:t>EDASeq</a:t>
            </a:r>
            <a:endParaRPr lang="en-US" dirty="0" smtClean="0"/>
          </a:p>
          <a:p>
            <a:pPr lvl="1"/>
            <a:r>
              <a:rPr lang="en-US" dirty="0" smtClean="0"/>
              <a:t>These packages allow you to analyze the data using a GLM with assumption data is distributed with NB distribution</a:t>
            </a:r>
          </a:p>
          <a:p>
            <a:pPr lvl="1"/>
            <a:r>
              <a:rPr lang="en-US" dirty="0" smtClean="0"/>
              <a:t>However, they don’t allow you to have any random effects</a:t>
            </a:r>
          </a:p>
          <a:p>
            <a:r>
              <a:rPr lang="en-US" dirty="0" smtClean="0"/>
              <a:t>RUV is a newer exciting method</a:t>
            </a:r>
          </a:p>
          <a:p>
            <a:pPr lvl="1"/>
            <a:r>
              <a:rPr lang="en-US" dirty="0" smtClean="0"/>
              <a:t>Selecting number factors to adjust out (k) is not straight forward</a:t>
            </a:r>
          </a:p>
          <a:p>
            <a:pPr lvl="1"/>
            <a:r>
              <a:rPr lang="en-US" dirty="0" smtClean="0"/>
              <a:t>Many times used </a:t>
            </a:r>
            <a:r>
              <a:rPr lang="en-US" dirty="0"/>
              <a:t>in conjunction with </a:t>
            </a:r>
            <a:r>
              <a:rPr lang="en-US" dirty="0" smtClean="0"/>
              <a:t>others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1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analysis </a:t>
            </a:r>
            <a:r>
              <a:rPr lang="en-US" dirty="0" smtClean="0"/>
              <a:t>to find differences in expression between a group(s).</a:t>
            </a:r>
          </a:p>
          <a:p>
            <a:r>
              <a:rPr lang="en-US" dirty="0" smtClean="0"/>
              <a:t>Common Analysis Techniques:</a:t>
            </a:r>
          </a:p>
          <a:p>
            <a:pPr lvl="1"/>
            <a:r>
              <a:rPr lang="en-US" dirty="0" smtClean="0"/>
              <a:t>T-test </a:t>
            </a:r>
          </a:p>
          <a:p>
            <a:pPr lvl="1"/>
            <a:r>
              <a:rPr lang="en-US" dirty="0" smtClean="0"/>
              <a:t>ANOVA</a:t>
            </a:r>
          </a:p>
          <a:p>
            <a:pPr lvl="1"/>
            <a:r>
              <a:rPr lang="en-US" dirty="0" smtClean="0"/>
              <a:t>Linear Regression </a:t>
            </a:r>
          </a:p>
          <a:p>
            <a:pPr lvl="1"/>
            <a:r>
              <a:rPr lang="en-US" dirty="0" smtClean="0"/>
              <a:t>Linear Mixed-Effect Models</a:t>
            </a:r>
          </a:p>
          <a:p>
            <a:pPr lvl="1"/>
            <a:r>
              <a:rPr lang="en-US" dirty="0" smtClean="0"/>
              <a:t>Generalized Linear Models (GLM)  </a:t>
            </a:r>
          </a:p>
          <a:p>
            <a:pPr lvl="2"/>
            <a:r>
              <a:rPr lang="en-US" dirty="0" smtClean="0"/>
              <a:t>Link function so </a:t>
            </a:r>
            <a:r>
              <a:rPr lang="en-US" dirty="0" smtClean="0"/>
              <a:t>you can run data that is non-normal in a linear model structure</a:t>
            </a:r>
          </a:p>
          <a:p>
            <a:pPr lvl="2"/>
            <a:r>
              <a:rPr lang="en-US" dirty="0" err="1" smtClean="0"/>
              <a:t>DESeq</a:t>
            </a:r>
            <a:r>
              <a:rPr lang="en-US" dirty="0" smtClean="0"/>
              <a:t> &amp; </a:t>
            </a:r>
            <a:r>
              <a:rPr lang="en-US" dirty="0" err="1" smtClean="0"/>
              <a:t>EDASeq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BIOS 6660 Spring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35</a:t>
            </a:fld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5461000" y="2755900"/>
            <a:ext cx="495300" cy="14605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84900" y="3251200"/>
            <a:ext cx="3809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Normally Distributed Data </a:t>
            </a:r>
          </a:p>
          <a:p>
            <a:r>
              <a:rPr lang="en-US" sz="2400" dirty="0" smtClean="0"/>
              <a:t>(TPM and/or transformation)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004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DESeqDataSet</a:t>
            </a:r>
            <a:r>
              <a:rPr lang="en-US" dirty="0" smtClean="0"/>
              <a:t>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S4 Type of object</a:t>
            </a:r>
          </a:p>
          <a:p>
            <a:r>
              <a:rPr lang="en-US" dirty="0" smtClean="0"/>
              <a:t>Stores </a:t>
            </a:r>
            <a:r>
              <a:rPr lang="en-US" dirty="0"/>
              <a:t>the input </a:t>
            </a:r>
            <a:r>
              <a:rPr lang="en-US" dirty="0" smtClean="0"/>
              <a:t>values (raw counts), </a:t>
            </a:r>
            <a:r>
              <a:rPr lang="en-US" dirty="0"/>
              <a:t>intermediate </a:t>
            </a:r>
            <a:r>
              <a:rPr lang="en-US" dirty="0" smtClean="0"/>
              <a:t>calculations (any normalization) </a:t>
            </a:r>
            <a:r>
              <a:rPr lang="en-US" dirty="0"/>
              <a:t>and results of an analysis of differential </a:t>
            </a:r>
            <a:r>
              <a:rPr lang="en-US" dirty="0" smtClean="0"/>
              <a:t>expression (from </a:t>
            </a:r>
            <a:r>
              <a:rPr lang="en-US" dirty="0" err="1" smtClean="0"/>
              <a:t>DESeq</a:t>
            </a:r>
            <a:r>
              <a:rPr lang="en-US" dirty="0" smtClean="0"/>
              <a:t> or DESeq2)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you used </a:t>
            </a:r>
            <a:r>
              <a:rPr lang="en-US" dirty="0" err="1" smtClean="0"/>
              <a:t>HTSeq</a:t>
            </a:r>
            <a:r>
              <a:rPr lang="en-US" dirty="0" smtClean="0"/>
              <a:t> (python module) to generate counts, you can </a:t>
            </a:r>
            <a:r>
              <a:rPr lang="en-US" dirty="0"/>
              <a:t>use </a:t>
            </a:r>
            <a:r>
              <a:rPr lang="en-US" dirty="0" err="1" smtClean="0"/>
              <a:t>DESeqDataSetFromHTSeqCount</a:t>
            </a:r>
            <a:r>
              <a:rPr lang="en-US" dirty="0" smtClean="0"/>
              <a:t>() to generate object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Lecture 13: 05 March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2084" t="81235" r="39328" b="8642"/>
          <a:stretch/>
        </p:blipFill>
        <p:spPr>
          <a:xfrm>
            <a:off x="584199" y="3505200"/>
            <a:ext cx="10671783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DESeqDataSet</a:t>
            </a:r>
            <a:r>
              <a:rPr lang="en-US" dirty="0"/>
              <a:t> </a:t>
            </a:r>
            <a:r>
              <a:rPr lang="en-US" dirty="0" smtClean="0"/>
              <a:t>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BIOS 6660 Spring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61482" r="63611" b="21111"/>
          <a:stretch/>
        </p:blipFill>
        <p:spPr>
          <a:xfrm>
            <a:off x="495299" y="1612900"/>
            <a:ext cx="11091333" cy="298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7700" y="4813300"/>
            <a:ext cx="49917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rawCountMatrix</a:t>
            </a:r>
            <a:r>
              <a:rPr lang="en-US" sz="2800" dirty="0" smtClean="0"/>
              <a:t> &lt;- counts(dds2) </a:t>
            </a:r>
          </a:p>
          <a:p>
            <a:r>
              <a:rPr lang="en-US" sz="2800" dirty="0" err="1" smtClean="0"/>
              <a:t>metaData</a:t>
            </a:r>
            <a:r>
              <a:rPr lang="en-US" sz="2800" dirty="0" smtClean="0"/>
              <a:t> &lt;- </a:t>
            </a:r>
            <a:r>
              <a:rPr lang="en-US" sz="2800" dirty="0" err="1" smtClean="0"/>
              <a:t>colData</a:t>
            </a:r>
            <a:r>
              <a:rPr lang="en-US" sz="2800" dirty="0" smtClean="0"/>
              <a:t>(dds2)</a:t>
            </a:r>
          </a:p>
        </p:txBody>
      </p:sp>
    </p:spTree>
    <p:extLst>
      <p:ext uri="{BB962C8B-B14F-4D97-AF65-F5344CB8AC3E}">
        <p14:creationId xmlns:p14="http://schemas.microsoft.com/office/powerpoint/2010/main" val="105021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DESeq2 Analysis - LRT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11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#performs median of ratios normalization </a:t>
            </a:r>
          </a:p>
          <a:p>
            <a:pPr marL="0" indent="0">
              <a:buNone/>
            </a:pPr>
            <a:r>
              <a:rPr lang="en-US" dirty="0" smtClean="0"/>
              <a:t>dds2 </a:t>
            </a:r>
            <a:r>
              <a:rPr lang="en-US" dirty="0"/>
              <a:t>= </a:t>
            </a:r>
            <a:r>
              <a:rPr lang="en-US" dirty="0" err="1"/>
              <a:t>estimateSizeFactors</a:t>
            </a:r>
            <a:r>
              <a:rPr lang="en-US" dirty="0"/>
              <a:t>(dds2) 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#if you want to extract normalized count matrix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normalizedCounts</a:t>
            </a:r>
            <a:r>
              <a:rPr lang="en-US" dirty="0" smtClean="0"/>
              <a:t> = counts(dds2, normalized=TRUE)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#perform a likelihood ratio test (LRT) to see any strain effect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78395" r="64028" b="5803"/>
          <a:stretch/>
        </p:blipFill>
        <p:spPr>
          <a:xfrm>
            <a:off x="850899" y="3860800"/>
            <a:ext cx="10279062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2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DESeq2 Analysis – LRT example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833" t="52716" r="55903" b="6420"/>
          <a:stretch/>
        </p:blipFill>
        <p:spPr>
          <a:xfrm>
            <a:off x="990600" y="1524000"/>
            <a:ext cx="9385300" cy="48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8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Data Do We Have?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matrix of </a:t>
            </a:r>
            <a:r>
              <a:rPr lang="en-US" b="1" dirty="0" smtClean="0">
                <a:solidFill>
                  <a:srgbClr val="FF0000"/>
                </a:solidFill>
              </a:rPr>
              <a:t>counts</a:t>
            </a:r>
            <a:r>
              <a:rPr lang="en-US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Poisson </a:t>
            </a:r>
          </a:p>
          <a:p>
            <a:pPr lvl="1"/>
            <a:r>
              <a:rPr lang="en-US" dirty="0" smtClean="0"/>
              <a:t>Assuming mean = variance</a:t>
            </a:r>
          </a:p>
          <a:p>
            <a:pPr lvl="1"/>
            <a:r>
              <a:rPr lang="en-US" dirty="0" smtClean="0"/>
              <a:t>1 parameter (</a:t>
            </a:r>
            <a:r>
              <a:rPr lang="el-GR" dirty="0" smtClean="0"/>
              <a:t>λ</a:t>
            </a:r>
            <a:r>
              <a:rPr lang="en-US" dirty="0" smtClean="0"/>
              <a:t>) (Figure k = # occurrences)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Negative Binomial </a:t>
            </a:r>
          </a:p>
          <a:p>
            <a:pPr lvl="1"/>
            <a:r>
              <a:rPr lang="en-US" dirty="0" smtClean="0"/>
              <a:t>Does not make mean = variance assumption</a:t>
            </a:r>
          </a:p>
          <a:p>
            <a:pPr lvl="1"/>
            <a:r>
              <a:rPr lang="en-US" dirty="0" smtClean="0"/>
              <a:t>2 parameters: </a:t>
            </a:r>
          </a:p>
          <a:p>
            <a:pPr lvl="2"/>
            <a:r>
              <a:rPr lang="en-US" i="1" dirty="0" smtClean="0"/>
              <a:t>r</a:t>
            </a:r>
            <a:r>
              <a:rPr lang="en-US" dirty="0"/>
              <a:t> is the total </a:t>
            </a:r>
            <a:r>
              <a:rPr lang="en-US" dirty="0" smtClean="0"/>
              <a:t># successes</a:t>
            </a:r>
          </a:p>
          <a:p>
            <a:pPr lvl="2"/>
            <a:r>
              <a:rPr lang="en-US" i="1" dirty="0" smtClean="0"/>
              <a:t>p</a:t>
            </a:r>
            <a:r>
              <a:rPr lang="en-US" dirty="0"/>
              <a:t> is the probability of success of a single </a:t>
            </a:r>
            <a:r>
              <a:rPr lang="en-US" dirty="0" smtClean="0"/>
              <a:t>trial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Lecture 13: 05 March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Poisson pmf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008" y="1076616"/>
            <a:ext cx="3095625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933830" y="830554"/>
            <a:ext cx="1316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Poisson PDF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75665" y="3368213"/>
            <a:ext cx="11929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wikipedia</a:t>
            </a:r>
            <a:endParaRPr lang="en-US" sz="1100" dirty="0"/>
          </a:p>
        </p:txBody>
      </p:sp>
      <p:pic>
        <p:nvPicPr>
          <p:cNvPr id="1028" name="Picture 4" descr="neg_binomial_pd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680" y="3634198"/>
            <a:ext cx="3426780" cy="279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879491" y="6379223"/>
            <a:ext cx="12394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systomath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5584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DESeq2 Analysis – single coefficient example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61852" r="58542" b="8148"/>
          <a:stretch/>
        </p:blipFill>
        <p:spPr>
          <a:xfrm>
            <a:off x="622299" y="1651000"/>
            <a:ext cx="10795627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2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DESeq2 Analysis – single coefficient example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4444" r="55000" b="5802"/>
          <a:stretch/>
        </p:blipFill>
        <p:spPr>
          <a:xfrm>
            <a:off x="355599" y="1524000"/>
            <a:ext cx="9456373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1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DESeq2 Analysis – Adjusting for Covariate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63457" r="61111" b="6790"/>
          <a:stretch/>
        </p:blipFill>
        <p:spPr>
          <a:xfrm>
            <a:off x="698499" y="1689100"/>
            <a:ext cx="920723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DESeq2 Analysis – Adjusting for Covariate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2223" r="53403" b="8271"/>
          <a:stretch/>
        </p:blipFill>
        <p:spPr>
          <a:xfrm>
            <a:off x="647699" y="1600200"/>
            <a:ext cx="9826585" cy="4686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26400" y="1524000"/>
            <a:ext cx="405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results() has a name option for selecting coefficient, but default it automatically returns last coefficient in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1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Robinson MD, </a:t>
            </a:r>
            <a:r>
              <a:rPr lang="en-US" dirty="0" err="1"/>
              <a:t>Oshlack</a:t>
            </a:r>
            <a:r>
              <a:rPr lang="en-US" dirty="0"/>
              <a:t> A</a:t>
            </a:r>
            <a:r>
              <a:rPr lang="en-US" i="1" dirty="0" smtClean="0"/>
              <a:t>.</a:t>
            </a:r>
            <a:r>
              <a:rPr lang="en-US" i="1" dirty="0"/>
              <a:t> A scaling normalization method for differential expression analysis of RNA-</a:t>
            </a:r>
            <a:r>
              <a:rPr lang="en-US" i="1" dirty="0" err="1"/>
              <a:t>seq</a:t>
            </a:r>
            <a:r>
              <a:rPr lang="en-US" i="1" dirty="0"/>
              <a:t> data</a:t>
            </a:r>
            <a:r>
              <a:rPr lang="en-US" i="1" dirty="0" smtClean="0"/>
              <a:t>.</a:t>
            </a:r>
            <a:r>
              <a:rPr lang="en-US" dirty="0"/>
              <a:t> Genome Biol. </a:t>
            </a:r>
            <a:r>
              <a:rPr lang="en-US" b="1" dirty="0"/>
              <a:t>2010</a:t>
            </a:r>
            <a:r>
              <a:rPr lang="en-US" dirty="0"/>
              <a:t>;11(3):R25.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Anders S, </a:t>
            </a:r>
            <a:r>
              <a:rPr lang="en-US" dirty="0"/>
              <a:t>Huber W</a:t>
            </a:r>
            <a:r>
              <a:rPr lang="en-US" dirty="0" smtClean="0"/>
              <a:t>. </a:t>
            </a:r>
            <a:r>
              <a:rPr lang="en-US" i="1" dirty="0"/>
              <a:t>Differential expression analysis for sequence count data</a:t>
            </a:r>
            <a:r>
              <a:rPr lang="en-US" i="1" dirty="0" smtClean="0"/>
              <a:t>.</a:t>
            </a:r>
            <a:r>
              <a:rPr lang="en-US" i="1" dirty="0"/>
              <a:t> </a:t>
            </a:r>
            <a:r>
              <a:rPr lang="en-US" dirty="0"/>
              <a:t>Genome Biol. </a:t>
            </a:r>
            <a:r>
              <a:rPr lang="en-US" b="1" dirty="0"/>
              <a:t>2010</a:t>
            </a:r>
            <a:r>
              <a:rPr lang="en-US" dirty="0"/>
              <a:t>;11(10):R106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err="1"/>
              <a:t>Risso</a:t>
            </a:r>
            <a:r>
              <a:rPr lang="en-US" dirty="0"/>
              <a:t> D, Ngai J, Speed T, </a:t>
            </a:r>
            <a:r>
              <a:rPr lang="en-US" dirty="0" err="1"/>
              <a:t>Dudoit</a:t>
            </a:r>
            <a:r>
              <a:rPr lang="en-US" dirty="0"/>
              <a:t> S (2014). “Normalization of RNA-</a:t>
            </a:r>
            <a:r>
              <a:rPr lang="en-US" dirty="0" err="1"/>
              <a:t>seq</a:t>
            </a:r>
            <a:r>
              <a:rPr lang="en-US" dirty="0"/>
              <a:t> data using factor analysis of control genes or samples.” </a:t>
            </a:r>
            <a:r>
              <a:rPr lang="en-US" i="1" dirty="0"/>
              <a:t>Nature Biotechnology</a:t>
            </a:r>
            <a:r>
              <a:rPr lang="en-US" dirty="0"/>
              <a:t>, </a:t>
            </a:r>
            <a:r>
              <a:rPr lang="en-US" b="1" dirty="0"/>
              <a:t>32</a:t>
            </a:r>
            <a:r>
              <a:rPr lang="en-US" dirty="0"/>
              <a:t>(9), 896–902. </a:t>
            </a:r>
            <a:endParaRPr lang="en-US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b_mean_v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283" y="1001279"/>
            <a:ext cx="6262980" cy="50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Binomial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15035" cy="4351338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ariance </a:t>
            </a:r>
            <a:r>
              <a:rPr lang="en-US" dirty="0"/>
              <a:t>of counts is generally greater than their mean, especially for genes expressed at a higher </a:t>
            </a:r>
            <a:r>
              <a:rPr lang="en-US" dirty="0" smtClean="0"/>
              <a:t>level.</a:t>
            </a:r>
          </a:p>
          <a:p>
            <a:r>
              <a:rPr lang="en-US" dirty="0" smtClean="0"/>
              <a:t>This is called </a:t>
            </a:r>
            <a:r>
              <a:rPr lang="en-US" b="1" dirty="0" err="1" smtClean="0"/>
              <a:t>overdispersion</a:t>
            </a:r>
            <a:endParaRPr lang="en-US" dirty="0"/>
          </a:p>
          <a:p>
            <a:r>
              <a:rPr lang="en-US" dirty="0" smtClean="0"/>
              <a:t>1/r is also sometimes called the “dispersion” or “shape” parameter </a:t>
            </a:r>
          </a:p>
          <a:p>
            <a:r>
              <a:rPr lang="en-US" dirty="0" smtClean="0"/>
              <a:t>Negative Binomial current choice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BIOS 6660 Spring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021533" y="5784419"/>
            <a:ext cx="1572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RECount</a:t>
            </a:r>
            <a:r>
              <a:rPr lang="en-US" sz="1100" dirty="0" smtClean="0"/>
              <a:t> Project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1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Data Through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Normally, plot your data in a histogram and see what it looks like.</a:t>
            </a:r>
          </a:p>
          <a:p>
            <a:r>
              <a:rPr lang="en-US" dirty="0" smtClean="0"/>
              <a:t>This is not so easy with any ‘Omics data as you have large number of features (~20,000 genes)</a:t>
            </a:r>
          </a:p>
          <a:p>
            <a:r>
              <a:rPr lang="en-US" dirty="0" smtClean="0"/>
              <a:t>Next few slides I’m going to walk through some visualizations I look at when analyzing a dataset  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7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 – Library Sizes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2500" y="2743199"/>
            <a:ext cx="4724400" cy="3340101"/>
          </a:xfrm>
        </p:spPr>
        <p:txBody>
          <a:bodyPr>
            <a:normAutofit/>
          </a:bodyPr>
          <a:lstStyle/>
          <a:p>
            <a:r>
              <a:rPr lang="en-US" dirty="0" smtClean="0"/>
              <a:t>ggplot2 is a great tool  </a:t>
            </a:r>
          </a:p>
          <a:p>
            <a:endParaRPr lang="en-US" dirty="0" smtClean="0"/>
          </a:p>
          <a:p>
            <a:r>
              <a:rPr lang="en-US" dirty="0" smtClean="0"/>
              <a:t>Sample-level QC</a:t>
            </a:r>
            <a:endParaRPr lang="en-US" dirty="0"/>
          </a:p>
          <a:p>
            <a:r>
              <a:rPr lang="en-US" dirty="0" smtClean="0"/>
              <a:t>In this example I had 158 samples, so it was difficult to look at a table of library sizes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9924" t="31424" r="35550" b="12847"/>
          <a:stretch/>
        </p:blipFill>
        <p:spPr>
          <a:xfrm>
            <a:off x="736600" y="2400300"/>
            <a:ext cx="5664200" cy="398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9924" t="22832" r="20076" b="68826"/>
          <a:stretch/>
        </p:blipFill>
        <p:spPr>
          <a:xfrm>
            <a:off x="558799" y="1498600"/>
            <a:ext cx="11530249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 – Number of 0 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6575" y="3067050"/>
            <a:ext cx="4591050" cy="31099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Feature-level QC</a:t>
            </a:r>
          </a:p>
          <a:p>
            <a:r>
              <a:rPr lang="en-US" dirty="0" smtClean="0"/>
              <a:t>At the VERY least, you want to remove genes (isoforms) from you dataset that have 0 counts across ALL samples</a:t>
            </a:r>
          </a:p>
          <a:p>
            <a:r>
              <a:rPr lang="en-US" u="sng" dirty="0" smtClean="0">
                <a:solidFill>
                  <a:srgbClr val="FF0000"/>
                </a:solidFill>
              </a:rPr>
              <a:t>D</a:t>
            </a:r>
            <a:r>
              <a:rPr lang="en-US" dirty="0" smtClean="0"/>
              <a:t>etection </a:t>
            </a:r>
            <a:r>
              <a:rPr lang="en-US" u="sng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bove </a:t>
            </a:r>
            <a:r>
              <a:rPr lang="en-US" u="sng" dirty="0" err="1" smtClean="0">
                <a:solidFill>
                  <a:srgbClr val="FF0000"/>
                </a:solidFill>
              </a:rPr>
              <a:t>B</a:t>
            </a:r>
            <a:r>
              <a:rPr lang="en-US" dirty="0" err="1" smtClean="0"/>
              <a:t>ack</a:t>
            </a:r>
            <a:r>
              <a:rPr lang="en-US" u="sng" dirty="0" err="1" smtClean="0">
                <a:solidFill>
                  <a:srgbClr val="FF0000"/>
                </a:solidFill>
              </a:rPr>
              <a:t>G</a:t>
            </a:r>
            <a:r>
              <a:rPr lang="en-US" dirty="0" err="1" smtClean="0"/>
              <a:t>round</a:t>
            </a:r>
            <a:r>
              <a:rPr lang="en-US" dirty="0" smtClean="0"/>
              <a:t> (DABG)</a:t>
            </a:r>
          </a:p>
          <a:p>
            <a:r>
              <a:rPr lang="en-US" dirty="0" smtClean="0"/>
              <a:t>Debated topic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9583" t="25938" r="36175" b="17778"/>
          <a:stretch/>
        </p:blipFill>
        <p:spPr>
          <a:xfrm>
            <a:off x="1181100" y="2875358"/>
            <a:ext cx="4953000" cy="35444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9583" t="11111" r="20000" b="73694"/>
          <a:stretch/>
        </p:blipFill>
        <p:spPr>
          <a:xfrm>
            <a:off x="1019175" y="1295401"/>
            <a:ext cx="10832832" cy="16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7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Data- Density Plots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3025" y="2028824"/>
            <a:ext cx="3632200" cy="3810953"/>
          </a:xfrm>
        </p:spPr>
        <p:txBody>
          <a:bodyPr/>
          <a:lstStyle/>
          <a:p>
            <a:r>
              <a:rPr lang="en-US" dirty="0" smtClean="0"/>
              <a:t>Density plot for each individual sample</a:t>
            </a:r>
          </a:p>
          <a:p>
            <a:r>
              <a:rPr lang="en-US" dirty="0" smtClean="0"/>
              <a:t>Colored by group</a:t>
            </a:r>
          </a:p>
          <a:p>
            <a:r>
              <a:rPr lang="en-US" dirty="0" smtClean="0"/>
              <a:t>Big Spike around 0</a:t>
            </a:r>
          </a:p>
          <a:p>
            <a:pPr lvl="1"/>
            <a:r>
              <a:rPr lang="en-US" dirty="0" smtClean="0"/>
              <a:t>DABG 0 counts in all samples </a:t>
            </a:r>
          </a:p>
          <a:p>
            <a:r>
              <a:rPr lang="en-US" dirty="0" smtClean="0"/>
              <a:t>Larger hump later on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13: 05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9167" t="23981" r="38542" b="25154"/>
          <a:stretch/>
        </p:blipFill>
        <p:spPr>
          <a:xfrm>
            <a:off x="1139781" y="1613535"/>
            <a:ext cx="596967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6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2359</Words>
  <Application>Microsoft Office PowerPoint</Application>
  <PresentationFormat>Widescreen</PresentationFormat>
  <Paragraphs>541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RNA-Seq Data Analysis 1</vt:lpstr>
      <vt:lpstr>BASH Scripts from Last Time</vt:lpstr>
      <vt:lpstr>Overview From Last Time</vt:lpstr>
      <vt:lpstr>What Type of Data Do We Have?</vt:lpstr>
      <vt:lpstr>Negative Binomial</vt:lpstr>
      <vt:lpstr>Exploring Data Through Visualization</vt:lpstr>
      <vt:lpstr>Visualizing Data – Library Sizes</vt:lpstr>
      <vt:lpstr>Visualizing Data – Number of 0 Counts</vt:lpstr>
      <vt:lpstr>Visualizing Data- Density Plots Example 1</vt:lpstr>
      <vt:lpstr>Visualizing Data- Density Plots Example 1 Code</vt:lpstr>
      <vt:lpstr>Visualizing Data- Density Plots Example 2</vt:lpstr>
      <vt:lpstr>Visualizing Data – Dendrogram Example 1</vt:lpstr>
      <vt:lpstr>Visualizing Data- Dendrogram Example 1 Code</vt:lpstr>
      <vt:lpstr>Visualizing Data – Dendrogram Example 2</vt:lpstr>
      <vt:lpstr>Visualizing Data – Dendrogram Example 3</vt:lpstr>
      <vt:lpstr>Principal Component Analysis (PCA) </vt:lpstr>
      <vt:lpstr>Visualizing Data – PC Plots Example 1</vt:lpstr>
      <vt:lpstr>Visualizing Data – PC Plots Example 1 Cont.</vt:lpstr>
      <vt:lpstr>Visualizing Data – PC Plots Example1 Code</vt:lpstr>
      <vt:lpstr>Visualizing Data – PC Plots Example 2</vt:lpstr>
      <vt:lpstr>Visualizing Data – RLE Plots</vt:lpstr>
      <vt:lpstr>Visualizing Data – RLE Plot Code </vt:lpstr>
      <vt:lpstr>Visualizing Data – Diagnostic Heatmap</vt:lpstr>
      <vt:lpstr>Visualizing Data – Diagnostic Heatmap Code</vt:lpstr>
      <vt:lpstr>Relative Abundance</vt:lpstr>
      <vt:lpstr>Normalization Methods</vt:lpstr>
      <vt:lpstr>RPKM/FPKM</vt:lpstr>
      <vt:lpstr>TPM</vt:lpstr>
      <vt:lpstr>RPKM vs TPM example</vt:lpstr>
      <vt:lpstr>Quantile Normalization</vt:lpstr>
      <vt:lpstr>TMM (EDASeq) </vt:lpstr>
      <vt:lpstr>DESeq Median of Ratios </vt:lpstr>
      <vt:lpstr>RUV </vt:lpstr>
      <vt:lpstr>Normalization Methods Summary</vt:lpstr>
      <vt:lpstr>Differential Expression</vt:lpstr>
      <vt:lpstr>DESeqDataSet Format</vt:lpstr>
      <vt:lpstr>DESeqDataSet Format</vt:lpstr>
      <vt:lpstr>DESeq2 Analysis - LRT example</vt:lpstr>
      <vt:lpstr>DESeq2 Analysis – LRT example</vt:lpstr>
      <vt:lpstr>DESeq2 Analysis – single coefficient example</vt:lpstr>
      <vt:lpstr>DESeq2 Analysis – single coefficient example</vt:lpstr>
      <vt:lpstr>DESeq2 Analysis – Adjusting for Covariate </vt:lpstr>
      <vt:lpstr>DESeq2 Analysis – Adjusting for Covariate </vt:lpstr>
      <vt:lpstr>References</vt:lpstr>
    </vt:vector>
  </TitlesOfParts>
  <Company>University of Colorado Denver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Vanderlinden, Lauren</dc:creator>
  <cp:lastModifiedBy>Vanderlinden, Lauren</cp:lastModifiedBy>
  <cp:revision>76</cp:revision>
  <dcterms:created xsi:type="dcterms:W3CDTF">2019-02-27T21:27:15Z</dcterms:created>
  <dcterms:modified xsi:type="dcterms:W3CDTF">2019-03-05T11:31:57Z</dcterms:modified>
</cp:coreProperties>
</file>